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63" r:id="rId11"/>
    <p:sldId id="273" r:id="rId12"/>
    <p:sldId id="264" r:id="rId13"/>
    <p:sldId id="274" r:id="rId14"/>
    <p:sldId id="266" r:id="rId15"/>
    <p:sldId id="265" r:id="rId16"/>
  </p:sldIdLst>
  <p:sldSz cx="18288000" cy="10287000"/>
  <p:notesSz cx="6858000" cy="9144000"/>
  <p:embeddedFontLst>
    <p:embeddedFont>
      <p:font typeface="Lora" pitchFamily="2" charset="-52"/>
      <p:regular r:id="rId18"/>
      <p:bold r:id="rId19"/>
      <p:italic r:id="rId20"/>
      <p:boldItalic r:id="rId21"/>
    </p:embeddedFont>
    <p:embeddedFont>
      <p:font typeface="Roca One" panose="020B0604020202020204" charset="-52"/>
      <p:regular r:id="rId22"/>
    </p:embeddedFont>
    <p:embeddedFont>
      <p:font typeface="Roca One Bold" panose="020B0604020202020204" charset="-52"/>
      <p:regular r:id="rId23"/>
    </p:embeddedFont>
    <p:embeddedFont>
      <p:font typeface="Roca One Bold Italics" panose="020B0604020202020204" charset="-52"/>
      <p:regular r:id="rId24"/>
    </p:embeddedFont>
    <p:embeddedFont>
      <p:font typeface="TT Tsars D Bold" panose="020B0604020202020204" charset="-5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2EA7C-0E00-448F-A110-0395EB2F3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B545-C811-40C7-B938-EF66CDA5D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EB545-C811-40C7-B938-EF66CDA5D6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4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teron.k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5173" y="1346596"/>
            <a:ext cx="2829027" cy="2882504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7" y="0"/>
                </a:lnTo>
                <a:lnTo>
                  <a:pt x="46168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22882" y="212970"/>
            <a:ext cx="2371827" cy="2371827"/>
          </a:xfrm>
          <a:custGeom>
            <a:avLst/>
            <a:gdLst/>
            <a:ahLst/>
            <a:cxnLst/>
            <a:rect l="l" t="t" r="r" b="b"/>
            <a:pathLst>
              <a:path w="2371827" h="2371827">
                <a:moveTo>
                  <a:pt x="0" y="0"/>
                </a:moveTo>
                <a:lnTo>
                  <a:pt x="2371828" y="0"/>
                </a:lnTo>
                <a:lnTo>
                  <a:pt x="2371828" y="2371828"/>
                </a:lnTo>
                <a:lnTo>
                  <a:pt x="0" y="2371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22845" y="2988945"/>
            <a:ext cx="3363167" cy="2728369"/>
          </a:xfrm>
          <a:custGeom>
            <a:avLst/>
            <a:gdLst/>
            <a:ahLst/>
            <a:cxnLst/>
            <a:rect l="l" t="t" r="r" b="b"/>
            <a:pathLst>
              <a:path w="3363167" h="2728369">
                <a:moveTo>
                  <a:pt x="0" y="0"/>
                </a:moveTo>
                <a:lnTo>
                  <a:pt x="3363167" y="0"/>
                </a:lnTo>
                <a:lnTo>
                  <a:pt x="3363167" y="2728369"/>
                </a:lnTo>
                <a:lnTo>
                  <a:pt x="0" y="27283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" y="6795949"/>
            <a:ext cx="18288001" cy="3764015"/>
            <a:chOff x="0" y="0"/>
            <a:chExt cx="5262341" cy="991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" y="6639068"/>
            <a:ext cx="18288001" cy="712526"/>
            <a:chOff x="0" y="0"/>
            <a:chExt cx="5262341" cy="187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62342" cy="187661"/>
            </a:xfrm>
            <a:custGeom>
              <a:avLst/>
              <a:gdLst/>
              <a:ahLst/>
              <a:cxnLst/>
              <a:rect l="l" t="t" r="r" b="b"/>
              <a:pathLst>
                <a:path w="5262342" h="187661">
                  <a:moveTo>
                    <a:pt x="0" y="0"/>
                  </a:moveTo>
                  <a:lnTo>
                    <a:pt x="5262342" y="0"/>
                  </a:lnTo>
                  <a:lnTo>
                    <a:pt x="5262342" y="187661"/>
                  </a:lnTo>
                  <a:lnTo>
                    <a:pt x="0" y="187661"/>
                  </a:lnTo>
                  <a:close/>
                </a:path>
              </a:pathLst>
            </a:custGeom>
            <a:solidFill>
              <a:srgbClr val="FFD79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262341" cy="22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822380" y="1239401"/>
            <a:ext cx="10643240" cy="7197491"/>
          </a:xfrm>
          <a:custGeom>
            <a:avLst/>
            <a:gdLst/>
            <a:ahLst/>
            <a:cxnLst/>
            <a:rect l="l" t="t" r="r" b="b"/>
            <a:pathLst>
              <a:path w="10643240" h="7197491">
                <a:moveTo>
                  <a:pt x="0" y="0"/>
                </a:moveTo>
                <a:lnTo>
                  <a:pt x="10643240" y="0"/>
                </a:lnTo>
                <a:lnTo>
                  <a:pt x="10643240" y="7197490"/>
                </a:lnTo>
                <a:lnTo>
                  <a:pt x="0" y="7197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393461" y="8655966"/>
            <a:ext cx="5894539" cy="1916218"/>
          </a:xfrm>
          <a:custGeom>
            <a:avLst/>
            <a:gdLst/>
            <a:ahLst/>
            <a:cxnLst/>
            <a:rect l="l" t="t" r="r" b="b"/>
            <a:pathLst>
              <a:path w="6901132" h="4114800">
                <a:moveTo>
                  <a:pt x="0" y="0"/>
                </a:moveTo>
                <a:lnTo>
                  <a:pt x="6901132" y="0"/>
                </a:lnTo>
                <a:lnTo>
                  <a:pt x="69011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380145" y="4581668"/>
            <a:ext cx="1907855" cy="4114800"/>
          </a:xfrm>
          <a:custGeom>
            <a:avLst/>
            <a:gdLst/>
            <a:ahLst/>
            <a:cxnLst/>
            <a:rect l="l" t="t" r="r" b="b"/>
            <a:pathLst>
              <a:path w="2340292" h="4114800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75151" y="7010923"/>
            <a:ext cx="1295463" cy="1616803"/>
          </a:xfrm>
          <a:custGeom>
            <a:avLst/>
            <a:gdLst/>
            <a:ahLst/>
            <a:cxnLst/>
            <a:rect l="l" t="t" r="r" b="b"/>
            <a:pathLst>
              <a:path w="1295463" h="1616803">
                <a:moveTo>
                  <a:pt x="0" y="0"/>
                </a:moveTo>
                <a:lnTo>
                  <a:pt x="1295463" y="0"/>
                </a:lnTo>
                <a:lnTo>
                  <a:pt x="1295463" y="1616802"/>
                </a:lnTo>
                <a:lnTo>
                  <a:pt x="0" y="16168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361813" y="2326719"/>
            <a:ext cx="9674028" cy="489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Roca One"/>
                <a:ea typeface="Roca One"/>
                <a:cs typeface="Roca One"/>
                <a:sym typeface="Roca One"/>
              </a:rPr>
              <a:t>ЦВЕТОВОЙ ПОРТРЕТ РЕЦЕПТИВНОГО ЦИКЛА АБАЯ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Roca One"/>
                <a:ea typeface="Roca One"/>
                <a:cs typeface="Roca One"/>
                <a:sym typeface="Roca One"/>
              </a:rPr>
              <a:t>О ВРЕМЕНАХ ГОДА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9686" y="8412480"/>
            <a:ext cx="964208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Абишева</a:t>
            </a:r>
            <a:r>
              <a:rPr lang="en-US" sz="23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С.Д.,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д.ф.н</a:t>
            </a:r>
            <a:r>
              <a:rPr lang="en-US" sz="23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., </a:t>
            </a:r>
            <a:r>
              <a:rPr lang="en-US" sz="23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профессор</a:t>
            </a:r>
            <a:r>
              <a:rPr lang="en-US" sz="23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КазНПУ</a:t>
            </a:r>
            <a:r>
              <a:rPr lang="en-US" sz="23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им</a:t>
            </a:r>
            <a:r>
              <a:rPr lang="en-US" sz="23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. </a:t>
            </a:r>
            <a:r>
              <a:rPr lang="en-US" sz="23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Абая</a:t>
            </a:r>
            <a:endParaRPr lang="ru-RU" sz="2399" dirty="0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ru-RU" sz="2399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Алматы, Казахстан</a:t>
            </a:r>
            <a:r>
              <a:rPr lang="en-US" sz="2399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endParaRPr lang="en-US" sz="2399" dirty="0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8067" y="768960"/>
            <a:ext cx="16531865" cy="8749079"/>
            <a:chOff x="0" y="0"/>
            <a:chExt cx="5118435" cy="2708805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5070175" cy="2660545"/>
            </a:xfrm>
            <a:custGeom>
              <a:avLst/>
              <a:gdLst/>
              <a:ahLst/>
              <a:cxnLst/>
              <a:rect l="l" t="t" r="r" b="b"/>
              <a:pathLst>
                <a:path w="5070175" h="2660545">
                  <a:moveTo>
                    <a:pt x="0" y="0"/>
                  </a:moveTo>
                  <a:lnTo>
                    <a:pt x="5070175" y="0"/>
                  </a:lnTo>
                  <a:lnTo>
                    <a:pt x="5070175" y="2660545"/>
                  </a:lnTo>
                  <a:lnTo>
                    <a:pt x="0" y="2660545"/>
                  </a:lnTo>
                  <a:close/>
                </a:path>
              </a:pathLst>
            </a:custGeom>
            <a:solidFill>
              <a:srgbClr val="465A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5070175" cy="2660545"/>
            </a:xfrm>
            <a:custGeom>
              <a:avLst/>
              <a:gdLst/>
              <a:ahLst/>
              <a:cxnLst/>
              <a:rect l="l" t="t" r="r" b="b"/>
              <a:pathLst>
                <a:path w="5070175" h="2660545">
                  <a:moveTo>
                    <a:pt x="0" y="0"/>
                  </a:moveTo>
                  <a:lnTo>
                    <a:pt x="5070175" y="0"/>
                  </a:lnTo>
                  <a:lnTo>
                    <a:pt x="5070175" y="2660545"/>
                  </a:lnTo>
                  <a:lnTo>
                    <a:pt x="0" y="2660545"/>
                  </a:ln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082875" cy="2673245"/>
            </a:xfrm>
            <a:custGeom>
              <a:avLst/>
              <a:gdLst/>
              <a:ahLst/>
              <a:cxnLst/>
              <a:rect l="l" t="t" r="r" b="b"/>
              <a:pathLst>
                <a:path w="5082875" h="2673245">
                  <a:moveTo>
                    <a:pt x="5082875" y="2673245"/>
                  </a:moveTo>
                  <a:lnTo>
                    <a:pt x="0" y="2673245"/>
                  </a:lnTo>
                  <a:lnTo>
                    <a:pt x="0" y="0"/>
                  </a:lnTo>
                  <a:lnTo>
                    <a:pt x="5082875" y="0"/>
                  </a:lnTo>
                  <a:lnTo>
                    <a:pt x="5082875" y="2673245"/>
                  </a:lnTo>
                  <a:close/>
                  <a:moveTo>
                    <a:pt x="12700" y="2660545"/>
                  </a:moveTo>
                  <a:lnTo>
                    <a:pt x="5070175" y="2660545"/>
                  </a:lnTo>
                  <a:lnTo>
                    <a:pt x="5070175" y="12700"/>
                  </a:lnTo>
                  <a:lnTo>
                    <a:pt x="12700" y="12700"/>
                  </a:lnTo>
                  <a:lnTo>
                    <a:pt x="12700" y="266054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907261" y="2599463"/>
            <a:ext cx="5947033" cy="5433092"/>
          </a:xfrm>
          <a:custGeom>
            <a:avLst/>
            <a:gdLst/>
            <a:ahLst/>
            <a:cxnLst/>
            <a:rect l="l" t="t" r="r" b="b"/>
            <a:pathLst>
              <a:path w="5947033" h="5433092">
                <a:moveTo>
                  <a:pt x="0" y="0"/>
                </a:moveTo>
                <a:lnTo>
                  <a:pt x="5947033" y="0"/>
                </a:lnTo>
                <a:lnTo>
                  <a:pt x="5947033" y="5433092"/>
                </a:lnTo>
                <a:lnTo>
                  <a:pt x="0" y="5433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96729" y="2609855"/>
            <a:ext cx="5481965" cy="5422701"/>
          </a:xfrm>
          <a:custGeom>
            <a:avLst/>
            <a:gdLst/>
            <a:ahLst/>
            <a:cxnLst/>
            <a:rect l="l" t="t" r="r" b="b"/>
            <a:pathLst>
              <a:path w="5481965" h="5422701">
                <a:moveTo>
                  <a:pt x="0" y="0"/>
                </a:moveTo>
                <a:lnTo>
                  <a:pt x="5481965" y="0"/>
                </a:lnTo>
                <a:lnTo>
                  <a:pt x="5481965" y="5422700"/>
                </a:lnTo>
                <a:lnTo>
                  <a:pt x="0" y="542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9474" y="971550"/>
            <a:ext cx="14829052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Для звукоцветового анализа 4-х стихотворений цикла нами используются ИИ и программа «Цветовой портрет текста»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9474" y="8291194"/>
            <a:ext cx="6302607" cy="9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Рис. 3.</a:t>
            </a:r>
            <a:r>
              <a:rPr lang="en-US" sz="2799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Фоносемантическая оценка стихотворения (ИИ) «Қыс» («Зима»)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8291194"/>
            <a:ext cx="6872765" cy="9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 dirty="0" err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Рис</a:t>
            </a:r>
            <a:r>
              <a:rPr lang="en-US" sz="2799" b="1" i="1" dirty="0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. 4.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«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Цветовой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портрет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текста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 (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сайт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Literon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©) – «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Қыс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 («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Зима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»)</a:t>
            </a:r>
          </a:p>
        </p:txBody>
      </p:sp>
      <p:sp>
        <p:nvSpPr>
          <p:cNvPr id="11" name="Freeform 11"/>
          <p:cNvSpPr/>
          <p:nvPr/>
        </p:nvSpPr>
        <p:spPr>
          <a:xfrm>
            <a:off x="8211681" y="4621651"/>
            <a:ext cx="1427662" cy="1399108"/>
          </a:xfrm>
          <a:custGeom>
            <a:avLst/>
            <a:gdLst/>
            <a:ahLst/>
            <a:cxnLst/>
            <a:rect l="l" t="t" r="r" b="b"/>
            <a:pathLst>
              <a:path w="1427662" h="1399108">
                <a:moveTo>
                  <a:pt x="0" y="0"/>
                </a:moveTo>
                <a:lnTo>
                  <a:pt x="1427661" y="0"/>
                </a:lnTo>
                <a:lnTo>
                  <a:pt x="1427661" y="1399108"/>
                </a:lnTo>
                <a:lnTo>
                  <a:pt x="0" y="1399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1DD8B1-8AA5-9B65-2CD8-C7812157E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49" t="35918" r="51095" b="27024"/>
          <a:stretch/>
        </p:blipFill>
        <p:spPr bwMode="auto">
          <a:xfrm>
            <a:off x="1447800" y="1181100"/>
            <a:ext cx="15925800" cy="9024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65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8067" y="768960"/>
            <a:ext cx="16531865" cy="8749079"/>
            <a:chOff x="0" y="0"/>
            <a:chExt cx="5118435" cy="2708805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5070175" cy="2660545"/>
            </a:xfrm>
            <a:custGeom>
              <a:avLst/>
              <a:gdLst/>
              <a:ahLst/>
              <a:cxnLst/>
              <a:rect l="l" t="t" r="r" b="b"/>
              <a:pathLst>
                <a:path w="5070175" h="2660545">
                  <a:moveTo>
                    <a:pt x="0" y="0"/>
                  </a:moveTo>
                  <a:lnTo>
                    <a:pt x="5070175" y="0"/>
                  </a:lnTo>
                  <a:lnTo>
                    <a:pt x="5070175" y="2660545"/>
                  </a:lnTo>
                  <a:lnTo>
                    <a:pt x="0" y="2660545"/>
                  </a:lnTo>
                  <a:close/>
                </a:path>
              </a:pathLst>
            </a:custGeom>
            <a:solidFill>
              <a:srgbClr val="465A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5070175" cy="2660545"/>
            </a:xfrm>
            <a:custGeom>
              <a:avLst/>
              <a:gdLst/>
              <a:ahLst/>
              <a:cxnLst/>
              <a:rect l="l" t="t" r="r" b="b"/>
              <a:pathLst>
                <a:path w="5070175" h="2660545">
                  <a:moveTo>
                    <a:pt x="0" y="0"/>
                  </a:moveTo>
                  <a:lnTo>
                    <a:pt x="5070175" y="0"/>
                  </a:lnTo>
                  <a:lnTo>
                    <a:pt x="5070175" y="2660545"/>
                  </a:lnTo>
                  <a:lnTo>
                    <a:pt x="0" y="2660545"/>
                  </a:ln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082875" cy="2673245"/>
            </a:xfrm>
            <a:custGeom>
              <a:avLst/>
              <a:gdLst/>
              <a:ahLst/>
              <a:cxnLst/>
              <a:rect l="l" t="t" r="r" b="b"/>
              <a:pathLst>
                <a:path w="5082875" h="2673245">
                  <a:moveTo>
                    <a:pt x="5082875" y="2673245"/>
                  </a:moveTo>
                  <a:lnTo>
                    <a:pt x="0" y="2673245"/>
                  </a:lnTo>
                  <a:lnTo>
                    <a:pt x="0" y="0"/>
                  </a:lnTo>
                  <a:lnTo>
                    <a:pt x="5082875" y="0"/>
                  </a:lnTo>
                  <a:lnTo>
                    <a:pt x="5082875" y="2673245"/>
                  </a:lnTo>
                  <a:close/>
                  <a:moveTo>
                    <a:pt x="12700" y="2660545"/>
                  </a:moveTo>
                  <a:lnTo>
                    <a:pt x="5070175" y="2660545"/>
                  </a:lnTo>
                  <a:lnTo>
                    <a:pt x="5070175" y="12700"/>
                  </a:lnTo>
                  <a:lnTo>
                    <a:pt x="12700" y="12700"/>
                  </a:lnTo>
                  <a:lnTo>
                    <a:pt x="12700" y="266054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729474" y="3062223"/>
            <a:ext cx="6592678" cy="4517963"/>
          </a:xfrm>
          <a:custGeom>
            <a:avLst/>
            <a:gdLst/>
            <a:ahLst/>
            <a:cxnLst/>
            <a:rect l="l" t="t" r="r" b="b"/>
            <a:pathLst>
              <a:path w="6592678" h="4517963">
                <a:moveTo>
                  <a:pt x="0" y="0"/>
                </a:moveTo>
                <a:lnTo>
                  <a:pt x="6592677" y="0"/>
                </a:lnTo>
                <a:lnTo>
                  <a:pt x="6592677" y="4517964"/>
                </a:lnTo>
                <a:lnTo>
                  <a:pt x="0" y="4517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7656" y="2934392"/>
            <a:ext cx="5703004" cy="4773625"/>
          </a:xfrm>
          <a:custGeom>
            <a:avLst/>
            <a:gdLst/>
            <a:ahLst/>
            <a:cxnLst/>
            <a:rect l="l" t="t" r="r" b="b"/>
            <a:pathLst>
              <a:path w="5703004" h="4773625">
                <a:moveTo>
                  <a:pt x="0" y="0"/>
                </a:moveTo>
                <a:lnTo>
                  <a:pt x="5703003" y="0"/>
                </a:lnTo>
                <a:lnTo>
                  <a:pt x="5703003" y="4773625"/>
                </a:lnTo>
                <a:lnTo>
                  <a:pt x="0" y="4773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30169" y="4621651"/>
            <a:ext cx="1427662" cy="1399108"/>
          </a:xfrm>
          <a:custGeom>
            <a:avLst/>
            <a:gdLst/>
            <a:ahLst/>
            <a:cxnLst/>
            <a:rect l="l" t="t" r="r" b="b"/>
            <a:pathLst>
              <a:path w="1427662" h="1399108">
                <a:moveTo>
                  <a:pt x="0" y="0"/>
                </a:moveTo>
                <a:lnTo>
                  <a:pt x="1427662" y="0"/>
                </a:lnTo>
                <a:lnTo>
                  <a:pt x="1427662" y="1399108"/>
                </a:lnTo>
                <a:lnTo>
                  <a:pt x="0" y="1399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29474" y="971550"/>
            <a:ext cx="14829052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Для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звукоцветового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анализа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4-х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стихотворений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цикла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нами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используются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ИИ и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программа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«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Цветовой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портрет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3199" dirty="0" err="1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текста</a:t>
            </a:r>
            <a:r>
              <a:rPr lang="en-US" sz="3199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0688" y="8291194"/>
            <a:ext cx="7650249" cy="9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Рис. 3.</a:t>
            </a:r>
            <a:r>
              <a:rPr lang="en-US" sz="2799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Фоносемантическая оценка стихотворения (ИИ) «Жазғытұры» («Весна»)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8291194"/>
            <a:ext cx="7928417" cy="14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 dirty="0" err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Рис</a:t>
            </a:r>
            <a:r>
              <a:rPr lang="en-US" sz="2799" b="1" i="1" dirty="0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. 4.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«Цветовой 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портрет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текста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» (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сайт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Literon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©) «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Жазғытұры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» («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Весна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»)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05FCA91-66CF-830E-8AB1-92F4FFC54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27" t="40479" r="51578" b="23318"/>
          <a:stretch/>
        </p:blipFill>
        <p:spPr bwMode="auto">
          <a:xfrm>
            <a:off x="1524000" y="800100"/>
            <a:ext cx="16001999" cy="9489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307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7B81C0CC-9315-9C88-BBAA-E6AC15F03F63}"/>
              </a:ext>
            </a:extLst>
          </p:cNvPr>
          <p:cNvSpPr/>
          <p:nvPr/>
        </p:nvSpPr>
        <p:spPr>
          <a:xfrm>
            <a:off x="616833" y="1854744"/>
            <a:ext cx="3612266" cy="3441158"/>
          </a:xfrm>
          <a:custGeom>
            <a:avLst/>
            <a:gdLst/>
            <a:ahLst/>
            <a:cxnLst/>
            <a:rect l="l" t="t" r="r" b="b"/>
            <a:pathLst>
              <a:path w="6033520" h="5458899">
                <a:moveTo>
                  <a:pt x="0" y="0"/>
                </a:moveTo>
                <a:lnTo>
                  <a:pt x="6033520" y="0"/>
                </a:lnTo>
                <a:lnTo>
                  <a:pt x="6033520" y="5458899"/>
                </a:lnTo>
                <a:lnTo>
                  <a:pt x="0" y="54588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350" b="-1"/>
            </a:stretch>
          </a:blipFill>
        </p:spPr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556D7278-038F-2ECA-7FAE-2625C36600BF}"/>
              </a:ext>
            </a:extLst>
          </p:cNvPr>
          <p:cNvSpPr/>
          <p:nvPr/>
        </p:nvSpPr>
        <p:spPr>
          <a:xfrm>
            <a:off x="4800601" y="1854743"/>
            <a:ext cx="3345566" cy="3441158"/>
          </a:xfrm>
          <a:custGeom>
            <a:avLst/>
            <a:gdLst/>
            <a:ahLst/>
            <a:cxnLst/>
            <a:rect l="l" t="t" r="r" b="b"/>
            <a:pathLst>
              <a:path w="6188610" h="5451183">
                <a:moveTo>
                  <a:pt x="0" y="0"/>
                </a:moveTo>
                <a:lnTo>
                  <a:pt x="6188610" y="0"/>
                </a:lnTo>
                <a:lnTo>
                  <a:pt x="6188610" y="5451183"/>
                </a:lnTo>
                <a:lnTo>
                  <a:pt x="0" y="5451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48"/>
            </a:stretch>
          </a:blipFill>
        </p:spPr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E403ACA1-9FE1-6F58-0356-3CE2CF8E4DF8}"/>
              </a:ext>
            </a:extLst>
          </p:cNvPr>
          <p:cNvSpPr/>
          <p:nvPr/>
        </p:nvSpPr>
        <p:spPr>
          <a:xfrm>
            <a:off x="9105900" y="1875426"/>
            <a:ext cx="3345566" cy="3268074"/>
          </a:xfrm>
          <a:custGeom>
            <a:avLst/>
            <a:gdLst/>
            <a:ahLst/>
            <a:cxnLst/>
            <a:rect l="l" t="t" r="r" b="b"/>
            <a:pathLst>
              <a:path w="5481965" h="5422701">
                <a:moveTo>
                  <a:pt x="0" y="0"/>
                </a:moveTo>
                <a:lnTo>
                  <a:pt x="5481965" y="0"/>
                </a:lnTo>
                <a:lnTo>
                  <a:pt x="5481965" y="5422700"/>
                </a:lnTo>
                <a:lnTo>
                  <a:pt x="0" y="542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6C58FA5-C06F-888D-0EE8-EC980EC76DAD}"/>
              </a:ext>
            </a:extLst>
          </p:cNvPr>
          <p:cNvSpPr/>
          <p:nvPr/>
        </p:nvSpPr>
        <p:spPr>
          <a:xfrm>
            <a:off x="13487400" y="1770510"/>
            <a:ext cx="3345566" cy="3220590"/>
          </a:xfrm>
          <a:custGeom>
            <a:avLst/>
            <a:gdLst/>
            <a:ahLst/>
            <a:cxnLst/>
            <a:rect l="l" t="t" r="r" b="b"/>
            <a:pathLst>
              <a:path w="5703004" h="4773625">
                <a:moveTo>
                  <a:pt x="0" y="0"/>
                </a:moveTo>
                <a:lnTo>
                  <a:pt x="5703003" y="0"/>
                </a:lnTo>
                <a:lnTo>
                  <a:pt x="5703003" y="4773625"/>
                </a:lnTo>
                <a:lnTo>
                  <a:pt x="0" y="47736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42522-10A7-55FB-5B5C-2421335711BC}"/>
              </a:ext>
            </a:extLst>
          </p:cNvPr>
          <p:cNvSpPr txBox="1"/>
          <p:nvPr/>
        </p:nvSpPr>
        <p:spPr>
          <a:xfrm>
            <a:off x="3962400" y="419100"/>
            <a:ext cx="11430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ru-RU" sz="3200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«Цветовой портрет» рецептивного цикла Абая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ru-RU" sz="3200" dirty="0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о временах года</a:t>
            </a:r>
            <a:endParaRPr lang="en-US" sz="3200" dirty="0">
              <a:solidFill>
                <a:srgbClr val="FF3131"/>
              </a:solidFill>
              <a:latin typeface="Roca One"/>
              <a:ea typeface="Roca One"/>
              <a:cs typeface="Roca One"/>
              <a:sym typeface="Roca One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C7B0DE60-7748-A4E1-C6D5-4C4214096E76}"/>
              </a:ext>
            </a:extLst>
          </p:cNvPr>
          <p:cNvSpPr txBox="1"/>
          <p:nvPr/>
        </p:nvSpPr>
        <p:spPr>
          <a:xfrm>
            <a:off x="616834" y="5295902"/>
            <a:ext cx="2507366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1. </a:t>
            </a:r>
            <a:r>
              <a:rPr lang="en-US" sz="2000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«</a:t>
            </a:r>
            <a:r>
              <a:rPr lang="en-US" sz="2000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Жаз</a:t>
            </a:r>
            <a:r>
              <a:rPr lang="en-US" sz="2000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»</a:t>
            </a:r>
            <a:r>
              <a:rPr lang="ru-RU" sz="2000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(«Лето»)</a:t>
            </a:r>
            <a:endParaRPr lang="en-US" sz="2000" dirty="0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3D6498B4-0C1D-335F-B89E-0431EAAA9D54}"/>
              </a:ext>
            </a:extLst>
          </p:cNvPr>
          <p:cNvSpPr txBox="1"/>
          <p:nvPr/>
        </p:nvSpPr>
        <p:spPr>
          <a:xfrm>
            <a:off x="9525000" y="5353331"/>
            <a:ext cx="2362199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3. </a:t>
            </a:r>
            <a:r>
              <a:rPr lang="en-US" sz="2000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«</a:t>
            </a:r>
            <a:r>
              <a:rPr lang="en-US" sz="2000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Қыс</a:t>
            </a:r>
            <a:r>
              <a:rPr lang="en-US" sz="2000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 («</a:t>
            </a:r>
            <a:r>
              <a:rPr lang="en-US" sz="2000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Зима</a:t>
            </a:r>
            <a:r>
              <a:rPr lang="en-US" sz="2000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»)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28550B2-9262-962B-4CB9-BEDEA08E0E54}"/>
              </a:ext>
            </a:extLst>
          </p:cNvPr>
          <p:cNvSpPr txBox="1"/>
          <p:nvPr/>
        </p:nvSpPr>
        <p:spPr>
          <a:xfrm>
            <a:off x="5029200" y="5443147"/>
            <a:ext cx="2812166" cy="444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2. </a:t>
            </a:r>
            <a:r>
              <a:rPr lang="en-US" sz="1800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«</a:t>
            </a:r>
            <a:r>
              <a:rPr lang="en-US" sz="1800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Күз</a:t>
            </a:r>
            <a:r>
              <a:rPr lang="en-US" sz="1800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 («</a:t>
            </a:r>
            <a:r>
              <a:rPr lang="en-US" sz="1800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Осень</a:t>
            </a:r>
            <a:r>
              <a:rPr lang="en-US" sz="1800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»)</a:t>
            </a:r>
            <a:endParaRPr lang="en-US" b="1" dirty="0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607F500-20FE-46A9-2858-B28FF5A6014E}"/>
              </a:ext>
            </a:extLst>
          </p:cNvPr>
          <p:cNvSpPr txBox="1"/>
          <p:nvPr/>
        </p:nvSpPr>
        <p:spPr>
          <a:xfrm>
            <a:off x="13792200" y="5295901"/>
            <a:ext cx="32004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4. </a:t>
            </a:r>
            <a:r>
              <a:rPr lang="en-US" sz="2000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«</a:t>
            </a:r>
            <a:r>
              <a:rPr lang="en-US" sz="2000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Жазғытұры</a:t>
            </a:r>
            <a:r>
              <a:rPr lang="en-US" sz="2000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» («</a:t>
            </a:r>
            <a:r>
              <a:rPr lang="en-US" sz="2000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Весна</a:t>
            </a:r>
            <a:r>
              <a:rPr lang="en-US" sz="2000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»)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</p:txBody>
      </p:sp>
    </p:spTree>
    <p:extLst>
      <p:ext uri="{BB962C8B-B14F-4D97-AF65-F5344CB8AC3E}">
        <p14:creationId xmlns:p14="http://schemas.microsoft.com/office/powerpoint/2010/main" val="147176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26" y="0"/>
            <a:ext cx="18235061" cy="10287000"/>
          </a:xfrm>
          <a:custGeom>
            <a:avLst/>
            <a:gdLst/>
            <a:ahLst/>
            <a:cxnLst/>
            <a:rect l="l" t="t" r="r" b="b"/>
            <a:pathLst>
              <a:path w="18235061" h="10287000">
                <a:moveTo>
                  <a:pt x="0" y="0"/>
                </a:moveTo>
                <a:lnTo>
                  <a:pt x="18235060" y="0"/>
                </a:lnTo>
                <a:lnTo>
                  <a:pt x="182350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066" r="-5467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45991" y="248147"/>
            <a:ext cx="15515480" cy="9790706"/>
            <a:chOff x="0" y="0"/>
            <a:chExt cx="1034648" cy="652892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011788" cy="624952"/>
            </a:xfrm>
            <a:custGeom>
              <a:avLst/>
              <a:gdLst/>
              <a:ahLst/>
              <a:cxnLst/>
              <a:rect l="l" t="t" r="r" b="b"/>
              <a:pathLst>
                <a:path w="1011788" h="624952">
                  <a:moveTo>
                    <a:pt x="1011788" y="624952"/>
                  </a:moveTo>
                  <a:lnTo>
                    <a:pt x="0" y="617332"/>
                  </a:lnTo>
                  <a:lnTo>
                    <a:pt x="0" y="229977"/>
                  </a:lnTo>
                  <a:lnTo>
                    <a:pt x="17780" y="19050"/>
                  </a:lnTo>
                  <a:lnTo>
                    <a:pt x="502315" y="0"/>
                  </a:lnTo>
                  <a:lnTo>
                    <a:pt x="992738" y="5080"/>
                  </a:lnTo>
                  <a:close/>
                </a:path>
              </a:pathLst>
            </a:custGeom>
            <a:solidFill>
              <a:srgbClr val="FCF6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040998" cy="651622"/>
            </a:xfrm>
            <a:custGeom>
              <a:avLst/>
              <a:gdLst/>
              <a:ahLst/>
              <a:cxnLst/>
              <a:rect l="l" t="t" r="r" b="b"/>
              <a:pathLst>
                <a:path w="1040998" h="651622">
                  <a:moveTo>
                    <a:pt x="1006708" y="21590"/>
                  </a:moveTo>
                  <a:cubicBezTo>
                    <a:pt x="1007978" y="34290"/>
                    <a:pt x="1007978" y="44450"/>
                    <a:pt x="1009248" y="54610"/>
                  </a:cubicBezTo>
                  <a:cubicBezTo>
                    <a:pt x="1011788" y="72474"/>
                    <a:pt x="1013058" y="84243"/>
                    <a:pt x="1015598" y="95591"/>
                  </a:cubicBezTo>
                  <a:cubicBezTo>
                    <a:pt x="1015598" y="111984"/>
                    <a:pt x="1028298" y="435211"/>
                    <a:pt x="1034648" y="451603"/>
                  </a:cubicBezTo>
                  <a:cubicBezTo>
                    <a:pt x="1040998" y="476402"/>
                    <a:pt x="1037188" y="501621"/>
                    <a:pt x="1037188" y="526420"/>
                  </a:cubicBezTo>
                  <a:cubicBezTo>
                    <a:pt x="1037188" y="548277"/>
                    <a:pt x="1038458" y="568452"/>
                    <a:pt x="1039728" y="590662"/>
                  </a:cubicBezTo>
                  <a:cubicBezTo>
                    <a:pt x="1039728" y="612252"/>
                    <a:pt x="1039728" y="626222"/>
                    <a:pt x="1039728" y="650352"/>
                  </a:cubicBezTo>
                  <a:cubicBezTo>
                    <a:pt x="1016868" y="650352"/>
                    <a:pt x="996548" y="651622"/>
                    <a:pt x="978412" y="650352"/>
                  </a:cubicBezTo>
                  <a:cubicBezTo>
                    <a:pt x="930580" y="645272"/>
                    <a:pt x="882013" y="651622"/>
                    <a:pt x="834181" y="646542"/>
                  </a:cubicBezTo>
                  <a:cubicBezTo>
                    <a:pt x="805482" y="642732"/>
                    <a:pt x="777519" y="645272"/>
                    <a:pt x="748820" y="642732"/>
                  </a:cubicBezTo>
                  <a:cubicBezTo>
                    <a:pt x="735574" y="641462"/>
                    <a:pt x="722329" y="640192"/>
                    <a:pt x="709083" y="638922"/>
                  </a:cubicBezTo>
                  <a:cubicBezTo>
                    <a:pt x="700989" y="638922"/>
                    <a:pt x="693630" y="640192"/>
                    <a:pt x="685535" y="640192"/>
                  </a:cubicBezTo>
                  <a:cubicBezTo>
                    <a:pt x="664931" y="638922"/>
                    <a:pt x="608269" y="640192"/>
                    <a:pt x="587664" y="638922"/>
                  </a:cubicBezTo>
                  <a:cubicBezTo>
                    <a:pt x="572947" y="637652"/>
                    <a:pt x="278598" y="646542"/>
                    <a:pt x="263881" y="645272"/>
                  </a:cubicBezTo>
                  <a:cubicBezTo>
                    <a:pt x="260201" y="645272"/>
                    <a:pt x="255786" y="646542"/>
                    <a:pt x="252107" y="646542"/>
                  </a:cubicBezTo>
                  <a:cubicBezTo>
                    <a:pt x="243276" y="646542"/>
                    <a:pt x="235182" y="647812"/>
                    <a:pt x="226351" y="647812"/>
                  </a:cubicBezTo>
                  <a:cubicBezTo>
                    <a:pt x="204275" y="647812"/>
                    <a:pt x="182935" y="646542"/>
                    <a:pt x="160859" y="645272"/>
                  </a:cubicBezTo>
                  <a:cubicBezTo>
                    <a:pt x="147613" y="644002"/>
                    <a:pt x="134367" y="642732"/>
                    <a:pt x="121857" y="641462"/>
                  </a:cubicBezTo>
                  <a:cubicBezTo>
                    <a:pt x="98310" y="640192"/>
                    <a:pt x="74762" y="638922"/>
                    <a:pt x="48260" y="638922"/>
                  </a:cubicBezTo>
                  <a:cubicBezTo>
                    <a:pt x="38100" y="638922"/>
                    <a:pt x="29210" y="638922"/>
                    <a:pt x="19050" y="637652"/>
                  </a:cubicBezTo>
                  <a:cubicBezTo>
                    <a:pt x="10160" y="636382"/>
                    <a:pt x="5080" y="630032"/>
                    <a:pt x="7620" y="621142"/>
                  </a:cubicBezTo>
                  <a:cubicBezTo>
                    <a:pt x="16510" y="589468"/>
                    <a:pt x="12700" y="578960"/>
                    <a:pt x="11430" y="568032"/>
                  </a:cubicBezTo>
                  <a:cubicBezTo>
                    <a:pt x="10160" y="545755"/>
                    <a:pt x="6350" y="523898"/>
                    <a:pt x="7620" y="501621"/>
                  </a:cubicBezTo>
                  <a:cubicBezTo>
                    <a:pt x="5080" y="473880"/>
                    <a:pt x="0" y="130478"/>
                    <a:pt x="7620" y="102317"/>
                  </a:cubicBezTo>
                  <a:cubicBezTo>
                    <a:pt x="8890" y="96852"/>
                    <a:pt x="7620" y="90968"/>
                    <a:pt x="8890" y="85504"/>
                  </a:cubicBezTo>
                  <a:cubicBezTo>
                    <a:pt x="10160" y="76677"/>
                    <a:pt x="12700" y="670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365" y="30480"/>
                    <a:pt x="68139" y="29210"/>
                  </a:cubicBezTo>
                  <a:cubicBezTo>
                    <a:pt x="88007" y="25400"/>
                    <a:pt x="107876" y="22860"/>
                    <a:pt x="128480" y="20320"/>
                  </a:cubicBezTo>
                  <a:cubicBezTo>
                    <a:pt x="142462" y="17780"/>
                    <a:pt x="156443" y="16510"/>
                    <a:pt x="169689" y="13970"/>
                  </a:cubicBezTo>
                  <a:cubicBezTo>
                    <a:pt x="182935" y="11430"/>
                    <a:pt x="196916" y="8890"/>
                    <a:pt x="210162" y="8890"/>
                  </a:cubicBezTo>
                  <a:cubicBezTo>
                    <a:pt x="224880" y="7620"/>
                    <a:pt x="239597" y="10160"/>
                    <a:pt x="254314" y="8890"/>
                  </a:cubicBezTo>
                  <a:cubicBezTo>
                    <a:pt x="272711" y="8890"/>
                    <a:pt x="606061" y="6350"/>
                    <a:pt x="624458" y="5080"/>
                  </a:cubicBezTo>
                  <a:cubicBezTo>
                    <a:pt x="642119" y="3810"/>
                    <a:pt x="659780" y="2540"/>
                    <a:pt x="678176" y="2540"/>
                  </a:cubicBezTo>
                  <a:cubicBezTo>
                    <a:pt x="708347" y="1270"/>
                    <a:pt x="737782" y="0"/>
                    <a:pt x="767953" y="0"/>
                  </a:cubicBezTo>
                  <a:cubicBezTo>
                    <a:pt x="780463" y="0"/>
                    <a:pt x="793708" y="2540"/>
                    <a:pt x="806218" y="2540"/>
                  </a:cubicBezTo>
                  <a:cubicBezTo>
                    <a:pt x="840804" y="3810"/>
                    <a:pt x="876126" y="5080"/>
                    <a:pt x="910712" y="7620"/>
                  </a:cubicBezTo>
                  <a:cubicBezTo>
                    <a:pt x="929109" y="8890"/>
                    <a:pt x="947506" y="12700"/>
                    <a:pt x="965902" y="16510"/>
                  </a:cubicBezTo>
                  <a:cubicBezTo>
                    <a:pt x="970318" y="16510"/>
                    <a:pt x="974733" y="16510"/>
                    <a:pt x="978412" y="16510"/>
                  </a:cubicBezTo>
                  <a:cubicBezTo>
                    <a:pt x="987658" y="17780"/>
                    <a:pt x="996548" y="20320"/>
                    <a:pt x="1006708" y="21590"/>
                  </a:cubicBezTo>
                  <a:close/>
                  <a:moveTo>
                    <a:pt x="1016868" y="633842"/>
                  </a:moveTo>
                  <a:cubicBezTo>
                    <a:pt x="1018138" y="617332"/>
                    <a:pt x="1019408" y="604632"/>
                    <a:pt x="1019408" y="591932"/>
                  </a:cubicBezTo>
                  <a:cubicBezTo>
                    <a:pt x="1018138" y="566351"/>
                    <a:pt x="1016868" y="544074"/>
                    <a:pt x="1016868" y="520115"/>
                  </a:cubicBezTo>
                  <a:cubicBezTo>
                    <a:pt x="1016868" y="509187"/>
                    <a:pt x="1019408" y="498259"/>
                    <a:pt x="1018138" y="487330"/>
                  </a:cubicBezTo>
                  <a:cubicBezTo>
                    <a:pt x="1018138" y="477243"/>
                    <a:pt x="1016868" y="466735"/>
                    <a:pt x="1015598" y="456647"/>
                  </a:cubicBezTo>
                  <a:cubicBezTo>
                    <a:pt x="1010518" y="441095"/>
                    <a:pt x="999088" y="119129"/>
                    <a:pt x="999088" y="103578"/>
                  </a:cubicBezTo>
                  <a:cubicBezTo>
                    <a:pt x="996548" y="90548"/>
                    <a:pt x="994008" y="77097"/>
                    <a:pt x="991468" y="63500"/>
                  </a:cubicBezTo>
                  <a:cubicBezTo>
                    <a:pt x="990198" y="44450"/>
                    <a:pt x="988928" y="43180"/>
                    <a:pt x="976205" y="41910"/>
                  </a:cubicBezTo>
                  <a:cubicBezTo>
                    <a:pt x="973997" y="41910"/>
                    <a:pt x="972525" y="41910"/>
                    <a:pt x="970318" y="40640"/>
                  </a:cubicBezTo>
                  <a:cubicBezTo>
                    <a:pt x="951921" y="36830"/>
                    <a:pt x="932788" y="31750"/>
                    <a:pt x="914391" y="30480"/>
                  </a:cubicBezTo>
                  <a:cubicBezTo>
                    <a:pt x="869503" y="26670"/>
                    <a:pt x="823879" y="25400"/>
                    <a:pt x="778991" y="22860"/>
                  </a:cubicBezTo>
                  <a:cubicBezTo>
                    <a:pt x="772368" y="22860"/>
                    <a:pt x="765009" y="22860"/>
                    <a:pt x="758387" y="22860"/>
                  </a:cubicBezTo>
                  <a:cubicBezTo>
                    <a:pt x="747348" y="22860"/>
                    <a:pt x="736310" y="22860"/>
                    <a:pt x="726008" y="22860"/>
                  </a:cubicBezTo>
                  <a:cubicBezTo>
                    <a:pt x="702460" y="22860"/>
                    <a:pt x="678912" y="22860"/>
                    <a:pt x="656100" y="24130"/>
                  </a:cubicBezTo>
                  <a:cubicBezTo>
                    <a:pt x="636232" y="25400"/>
                    <a:pt x="301410" y="29210"/>
                    <a:pt x="281542" y="29210"/>
                  </a:cubicBezTo>
                  <a:cubicBezTo>
                    <a:pt x="249163" y="29210"/>
                    <a:pt x="216785" y="26670"/>
                    <a:pt x="184407" y="33020"/>
                  </a:cubicBezTo>
                  <a:cubicBezTo>
                    <a:pt x="167482" y="36830"/>
                    <a:pt x="151292" y="36830"/>
                    <a:pt x="135103" y="38100"/>
                  </a:cubicBezTo>
                  <a:cubicBezTo>
                    <a:pt x="107140" y="41910"/>
                    <a:pt x="79177" y="45720"/>
                    <a:pt x="49530" y="50800"/>
                  </a:cubicBezTo>
                  <a:cubicBezTo>
                    <a:pt x="36830" y="50800"/>
                    <a:pt x="34290" y="53340"/>
                    <a:pt x="33020" y="65749"/>
                  </a:cubicBezTo>
                  <a:cubicBezTo>
                    <a:pt x="31750" y="73314"/>
                    <a:pt x="31750" y="80880"/>
                    <a:pt x="30480" y="88446"/>
                  </a:cubicBezTo>
                  <a:cubicBezTo>
                    <a:pt x="29210" y="101056"/>
                    <a:pt x="26670" y="113245"/>
                    <a:pt x="25400" y="125855"/>
                  </a:cubicBezTo>
                  <a:cubicBezTo>
                    <a:pt x="20320" y="139305"/>
                    <a:pt x="26670" y="467996"/>
                    <a:pt x="29210" y="481446"/>
                  </a:cubicBezTo>
                  <a:cubicBezTo>
                    <a:pt x="29210" y="495737"/>
                    <a:pt x="29210" y="510448"/>
                    <a:pt x="30480" y="524739"/>
                  </a:cubicBezTo>
                  <a:cubicBezTo>
                    <a:pt x="30480" y="535247"/>
                    <a:pt x="33020" y="545755"/>
                    <a:pt x="33020" y="556263"/>
                  </a:cubicBezTo>
                  <a:cubicBezTo>
                    <a:pt x="33020" y="567612"/>
                    <a:pt x="33020" y="578960"/>
                    <a:pt x="31750" y="591932"/>
                  </a:cubicBezTo>
                  <a:cubicBezTo>
                    <a:pt x="31750" y="595742"/>
                    <a:pt x="31750" y="598282"/>
                    <a:pt x="31750" y="602092"/>
                  </a:cubicBezTo>
                  <a:cubicBezTo>
                    <a:pt x="31750" y="612252"/>
                    <a:pt x="35560" y="616062"/>
                    <a:pt x="44450" y="616062"/>
                  </a:cubicBezTo>
                  <a:cubicBezTo>
                    <a:pt x="57837" y="616062"/>
                    <a:pt x="68139" y="617332"/>
                    <a:pt x="77705" y="617332"/>
                  </a:cubicBezTo>
                  <a:cubicBezTo>
                    <a:pt x="91687" y="617332"/>
                    <a:pt x="106404" y="614792"/>
                    <a:pt x="120386" y="617332"/>
                  </a:cubicBezTo>
                  <a:cubicBezTo>
                    <a:pt x="143198" y="621142"/>
                    <a:pt x="166010" y="623682"/>
                    <a:pt x="188822" y="622412"/>
                  </a:cubicBezTo>
                  <a:cubicBezTo>
                    <a:pt x="203539" y="621142"/>
                    <a:pt x="217521" y="623682"/>
                    <a:pt x="232238" y="623682"/>
                  </a:cubicBezTo>
                  <a:cubicBezTo>
                    <a:pt x="253578" y="623682"/>
                    <a:pt x="274919" y="622412"/>
                    <a:pt x="296259" y="623682"/>
                  </a:cubicBezTo>
                  <a:cubicBezTo>
                    <a:pt x="327902" y="624952"/>
                    <a:pt x="675233" y="614792"/>
                    <a:pt x="707611" y="617332"/>
                  </a:cubicBezTo>
                  <a:cubicBezTo>
                    <a:pt x="721593" y="618602"/>
                    <a:pt x="735574" y="619872"/>
                    <a:pt x="748820" y="619872"/>
                  </a:cubicBezTo>
                  <a:cubicBezTo>
                    <a:pt x="773104" y="622412"/>
                    <a:pt x="796652" y="618602"/>
                    <a:pt x="820936" y="622412"/>
                  </a:cubicBezTo>
                  <a:cubicBezTo>
                    <a:pt x="840804" y="624952"/>
                    <a:pt x="860673" y="624952"/>
                    <a:pt x="880541" y="627492"/>
                  </a:cubicBezTo>
                  <a:cubicBezTo>
                    <a:pt x="909976" y="631302"/>
                    <a:pt x="939411" y="633842"/>
                    <a:pt x="968846" y="635112"/>
                  </a:cubicBezTo>
                  <a:cubicBezTo>
                    <a:pt x="979884" y="635112"/>
                    <a:pt x="996548" y="633842"/>
                    <a:pt x="1016868" y="633842"/>
                  </a:cubicBezTo>
                  <a:close/>
                </a:path>
              </a:pathLst>
            </a:custGeom>
            <a:solidFill>
              <a:srgbClr val="8E572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182478" y="1132186"/>
            <a:ext cx="13383988" cy="870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 b="1" spc="164">
                <a:solidFill>
                  <a:srgbClr val="000000"/>
                </a:solidFill>
                <a:latin typeface="TT Tsars D Bold"/>
                <a:ea typeface="TT Tsars D Bold"/>
                <a:cs typeface="TT Tsars D Bold"/>
                <a:sym typeface="TT Tsars D Bold"/>
              </a:rPr>
              <a:t> Применение звукоцветового анализа с использованием инструментов искусственного интеллекта и программы «Цветовой портрет текста» выявило глубинное совпадение динамики лирического сюжета и цветового портрета цикла. Цветовые композиции, созданные на основе гласных звуков, визуализируют не только природные состояния, но и глубинные смыслы – жизнь и смерть, тепло и холод, гармонию и разлад. Таким образом, звукоцветовая репрезентация стихотворений служит дополнительным подтверждением наличия органической внутренней цикличности, раскрывающейся в синестезийной связке </a:t>
            </a:r>
            <a:r>
              <a:rPr lang="en-US" sz="3299" b="1" spc="164">
                <a:solidFill>
                  <a:srgbClr val="FF3131"/>
                </a:solidFill>
                <a:latin typeface="TT Tsars D Bold"/>
                <a:ea typeface="TT Tsars D Bold"/>
                <a:cs typeface="TT Tsars D Bold"/>
                <a:sym typeface="TT Tsars D Bold"/>
              </a:rPr>
              <a:t>звук–цвет–смысл</a:t>
            </a:r>
            <a:r>
              <a:rPr lang="en-US" sz="3299" b="1" spc="164">
                <a:solidFill>
                  <a:srgbClr val="000000"/>
                </a:solidFill>
                <a:latin typeface="TT Tsars D Bold"/>
                <a:ea typeface="TT Tsars D Bold"/>
                <a:cs typeface="TT Tsars D Bold"/>
                <a:sym typeface="TT Tsars D Bold"/>
              </a:rPr>
              <a:t>.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endParaRPr lang="en-US" sz="3299" b="1" spc="164">
              <a:solidFill>
                <a:srgbClr val="000000"/>
              </a:solidFill>
              <a:latin typeface="TT Tsars D Bold"/>
              <a:ea typeface="TT Tsars D Bold"/>
              <a:cs typeface="TT Tsars D Bold"/>
              <a:sym typeface="TT Tsars D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6182" y="832325"/>
            <a:ext cx="16615636" cy="8622350"/>
            <a:chOff x="0" y="0"/>
            <a:chExt cx="5144372" cy="2669568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5096112" cy="2621308"/>
            </a:xfrm>
            <a:custGeom>
              <a:avLst/>
              <a:gdLst/>
              <a:ahLst/>
              <a:cxnLst/>
              <a:rect l="l" t="t" r="r" b="b"/>
              <a:pathLst>
                <a:path w="5096112" h="2621308">
                  <a:moveTo>
                    <a:pt x="0" y="0"/>
                  </a:moveTo>
                  <a:lnTo>
                    <a:pt x="5096112" y="0"/>
                  </a:lnTo>
                  <a:lnTo>
                    <a:pt x="5096112" y="2621308"/>
                  </a:lnTo>
                  <a:lnTo>
                    <a:pt x="0" y="2621308"/>
                  </a:lnTo>
                  <a:close/>
                </a:path>
              </a:pathLst>
            </a:custGeom>
            <a:solidFill>
              <a:srgbClr val="FFE3B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5096111" cy="2621308"/>
            </a:xfrm>
            <a:custGeom>
              <a:avLst/>
              <a:gdLst/>
              <a:ahLst/>
              <a:cxnLst/>
              <a:rect l="l" t="t" r="r" b="b"/>
              <a:pathLst>
                <a:path w="5096111" h="2621308">
                  <a:moveTo>
                    <a:pt x="0" y="0"/>
                  </a:moveTo>
                  <a:lnTo>
                    <a:pt x="5096111" y="0"/>
                  </a:lnTo>
                  <a:lnTo>
                    <a:pt x="5096111" y="2621308"/>
                  </a:lnTo>
                  <a:lnTo>
                    <a:pt x="0" y="2621308"/>
                  </a:ln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108811" cy="2634008"/>
            </a:xfrm>
            <a:custGeom>
              <a:avLst/>
              <a:gdLst/>
              <a:ahLst/>
              <a:cxnLst/>
              <a:rect l="l" t="t" r="r" b="b"/>
              <a:pathLst>
                <a:path w="5108811" h="2634008">
                  <a:moveTo>
                    <a:pt x="5108811" y="2634008"/>
                  </a:moveTo>
                  <a:lnTo>
                    <a:pt x="0" y="2634008"/>
                  </a:lnTo>
                  <a:lnTo>
                    <a:pt x="0" y="0"/>
                  </a:lnTo>
                  <a:lnTo>
                    <a:pt x="5108811" y="0"/>
                  </a:lnTo>
                  <a:lnTo>
                    <a:pt x="5108811" y="2634008"/>
                  </a:lnTo>
                  <a:close/>
                  <a:moveTo>
                    <a:pt x="12700" y="2621308"/>
                  </a:moveTo>
                  <a:lnTo>
                    <a:pt x="5096111" y="2621308"/>
                  </a:lnTo>
                  <a:lnTo>
                    <a:pt x="5096111" y="12700"/>
                  </a:lnTo>
                  <a:lnTo>
                    <a:pt x="12700" y="12700"/>
                  </a:lnTo>
                  <a:lnTo>
                    <a:pt x="12700" y="262130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88525" y="5572125"/>
            <a:ext cx="552082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1078654" y="5572125"/>
            <a:ext cx="552082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227434" y="1123704"/>
            <a:ext cx="15833132" cy="4019796"/>
            <a:chOff x="0" y="0"/>
            <a:chExt cx="6186221" cy="1570589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6173521" cy="1557889"/>
            </a:xfrm>
            <a:custGeom>
              <a:avLst/>
              <a:gdLst/>
              <a:ahLst/>
              <a:cxnLst/>
              <a:rect l="l" t="t" r="r" b="b"/>
              <a:pathLst>
                <a:path w="6173521" h="1557889">
                  <a:moveTo>
                    <a:pt x="0" y="0"/>
                  </a:moveTo>
                  <a:lnTo>
                    <a:pt x="6173521" y="0"/>
                  </a:lnTo>
                  <a:lnTo>
                    <a:pt x="6173521" y="1557889"/>
                  </a:lnTo>
                  <a:lnTo>
                    <a:pt x="0" y="1557889"/>
                  </a:lnTo>
                  <a:close/>
                </a:path>
              </a:pathLst>
            </a:custGeom>
            <a:solidFill>
              <a:srgbClr val="FFE3B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186221" cy="1570589"/>
            </a:xfrm>
            <a:custGeom>
              <a:avLst/>
              <a:gdLst/>
              <a:ahLst/>
              <a:cxnLst/>
              <a:rect l="l" t="t" r="r" b="b"/>
              <a:pathLst>
                <a:path w="6186221" h="1570589">
                  <a:moveTo>
                    <a:pt x="6350" y="1570589"/>
                  </a:moveTo>
                  <a:lnTo>
                    <a:pt x="0" y="1570589"/>
                  </a:lnTo>
                  <a:lnTo>
                    <a:pt x="0" y="0"/>
                  </a:lnTo>
                  <a:lnTo>
                    <a:pt x="6186221" y="0"/>
                  </a:lnTo>
                  <a:lnTo>
                    <a:pt x="6186221" y="1570589"/>
                  </a:lnTo>
                  <a:lnTo>
                    <a:pt x="6350" y="1570589"/>
                  </a:lnTo>
                  <a:close/>
                  <a:moveTo>
                    <a:pt x="12700" y="12700"/>
                  </a:moveTo>
                  <a:lnTo>
                    <a:pt x="12700" y="1557889"/>
                  </a:lnTo>
                  <a:lnTo>
                    <a:pt x="6173521" y="1557889"/>
                  </a:lnTo>
                  <a:lnTo>
                    <a:pt x="6173521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39700" y="140970"/>
              <a:ext cx="5905551" cy="1289919"/>
            </a:xfrm>
            <a:custGeom>
              <a:avLst/>
              <a:gdLst/>
              <a:ahLst/>
              <a:cxnLst/>
              <a:rect l="l" t="t" r="r" b="b"/>
              <a:pathLst>
                <a:path w="5905551" h="1289919">
                  <a:moveTo>
                    <a:pt x="0" y="0"/>
                  </a:moveTo>
                  <a:lnTo>
                    <a:pt x="5905551" y="0"/>
                  </a:lnTo>
                  <a:lnTo>
                    <a:pt x="5905551" y="1289919"/>
                  </a:lnTo>
                  <a:lnTo>
                    <a:pt x="0" y="1289919"/>
                  </a:lnTo>
                  <a:close/>
                </a:path>
              </a:pathLst>
            </a:custGeom>
            <a:solidFill>
              <a:srgbClr val="FDF9F2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1078654" y="4628843"/>
            <a:ext cx="7493715" cy="4995810"/>
          </a:xfrm>
          <a:custGeom>
            <a:avLst/>
            <a:gdLst/>
            <a:ahLst/>
            <a:cxnLst/>
            <a:rect l="l" t="t" r="r" b="b"/>
            <a:pathLst>
              <a:path w="7493715" h="4995810">
                <a:moveTo>
                  <a:pt x="0" y="0"/>
                </a:moveTo>
                <a:lnTo>
                  <a:pt x="7493714" y="0"/>
                </a:lnTo>
                <a:lnTo>
                  <a:pt x="7493714" y="4995809"/>
                </a:lnTo>
                <a:lnTo>
                  <a:pt x="0" y="4995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28978" y="1702629"/>
            <a:ext cx="15030044" cy="288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b="1" spc="164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Существуют циклы, которые «возникают», «реализуются» только в процессе «встречи», контакта литературного произведения с читателем. Такого рода циклы называются «вторичными» (М. Дарвин) или «рецептивными». Нередко объединяющим структурно-семантическим началом в них становится природа.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0274" y="5972175"/>
            <a:ext cx="11918146" cy="294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 b="1" spc="209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В качестве примера обратимся                             к казахской литературе к. ХIХ – н. ХХ вв., к поэзии Абая (1845-1904), в частности,             к его стихотворениям о временах года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86385" y="3915932"/>
            <a:ext cx="4269014" cy="2684142"/>
          </a:xfrm>
          <a:custGeom>
            <a:avLst/>
            <a:gdLst/>
            <a:ahLst/>
            <a:cxnLst/>
            <a:rect l="l" t="t" r="r" b="b"/>
            <a:pathLst>
              <a:path w="4269014" h="2684142">
                <a:moveTo>
                  <a:pt x="0" y="0"/>
                </a:moveTo>
                <a:lnTo>
                  <a:pt x="4269014" y="0"/>
                </a:lnTo>
                <a:lnTo>
                  <a:pt x="4269014" y="2684143"/>
                </a:lnTo>
                <a:lnTo>
                  <a:pt x="0" y="26841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6868" y="3597623"/>
            <a:ext cx="3998585" cy="3998585"/>
          </a:xfrm>
          <a:custGeom>
            <a:avLst/>
            <a:gdLst/>
            <a:ahLst/>
            <a:cxnLst/>
            <a:rect l="l" t="t" r="r" b="b"/>
            <a:pathLst>
              <a:path w="3998585" h="3998585">
                <a:moveTo>
                  <a:pt x="0" y="0"/>
                </a:moveTo>
                <a:lnTo>
                  <a:pt x="3998585" y="0"/>
                </a:lnTo>
                <a:lnTo>
                  <a:pt x="3998585" y="3998585"/>
                </a:lnTo>
                <a:lnTo>
                  <a:pt x="0" y="3998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8161" y="5700437"/>
            <a:ext cx="4937037" cy="4937037"/>
          </a:xfrm>
          <a:custGeom>
            <a:avLst/>
            <a:gdLst/>
            <a:ahLst/>
            <a:cxnLst/>
            <a:rect l="l" t="t" r="r" b="b"/>
            <a:pathLst>
              <a:path w="4937037" h="4937037">
                <a:moveTo>
                  <a:pt x="0" y="0"/>
                </a:moveTo>
                <a:lnTo>
                  <a:pt x="4937038" y="0"/>
                </a:lnTo>
                <a:lnTo>
                  <a:pt x="4937038" y="4937038"/>
                </a:lnTo>
                <a:lnTo>
                  <a:pt x="0" y="49370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45453" y="5143500"/>
            <a:ext cx="4049840" cy="4746121"/>
          </a:xfrm>
          <a:custGeom>
            <a:avLst/>
            <a:gdLst/>
            <a:ahLst/>
            <a:cxnLst/>
            <a:rect l="l" t="t" r="r" b="b"/>
            <a:pathLst>
              <a:path w="4049840" h="4746121">
                <a:moveTo>
                  <a:pt x="0" y="0"/>
                </a:moveTo>
                <a:lnTo>
                  <a:pt x="4049840" y="0"/>
                </a:lnTo>
                <a:lnTo>
                  <a:pt x="4049840" y="4746121"/>
                </a:lnTo>
                <a:lnTo>
                  <a:pt x="0" y="4746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596" r="-859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10310" y="5933941"/>
            <a:ext cx="4353059" cy="4353059"/>
          </a:xfrm>
          <a:custGeom>
            <a:avLst/>
            <a:gdLst/>
            <a:ahLst/>
            <a:cxnLst/>
            <a:rect l="l" t="t" r="r" b="b"/>
            <a:pathLst>
              <a:path w="4353059" h="4353059">
                <a:moveTo>
                  <a:pt x="0" y="0"/>
                </a:moveTo>
                <a:lnTo>
                  <a:pt x="4353059" y="0"/>
                </a:lnTo>
                <a:lnTo>
                  <a:pt x="4353059" y="4353059"/>
                </a:lnTo>
                <a:lnTo>
                  <a:pt x="0" y="4353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37394" y="4115422"/>
            <a:ext cx="9118573" cy="2285163"/>
          </a:xfrm>
          <a:custGeom>
            <a:avLst/>
            <a:gdLst/>
            <a:ahLst/>
            <a:cxnLst/>
            <a:rect l="l" t="t" r="r" b="b"/>
            <a:pathLst>
              <a:path w="9118573" h="2285163">
                <a:moveTo>
                  <a:pt x="0" y="0"/>
                </a:moveTo>
                <a:lnTo>
                  <a:pt x="9118573" y="0"/>
                </a:lnTo>
                <a:lnTo>
                  <a:pt x="9118573" y="2285163"/>
                </a:lnTo>
                <a:lnTo>
                  <a:pt x="0" y="22851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166" b="-1054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601" y="694965"/>
            <a:ext cx="17822799" cy="4057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 spc="184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Для поэзии Абая не показательно вынесение в заголовок номинации обобщающего характера. Анализируемые же стихотворения имеют такие названия: «Жаз» («Лето»), «Күз» («Осень»), «Қыс» («Зима»), «Жазғытұры» («Весна»), содержание которых предполагает возможность объединения их под общим названием «Времена года». 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endParaRPr lang="en-US" sz="3699" b="1" spc="184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824" y="451362"/>
            <a:ext cx="9144000" cy="5898470"/>
            <a:chOff x="0" y="0"/>
            <a:chExt cx="3311407" cy="2136071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3298708" cy="2123372"/>
            </a:xfrm>
            <a:custGeom>
              <a:avLst/>
              <a:gdLst/>
              <a:ahLst/>
              <a:cxnLst/>
              <a:rect l="l" t="t" r="r" b="b"/>
              <a:pathLst>
                <a:path w="3298708" h="2123372">
                  <a:moveTo>
                    <a:pt x="0" y="0"/>
                  </a:moveTo>
                  <a:lnTo>
                    <a:pt x="3298708" y="0"/>
                  </a:lnTo>
                  <a:lnTo>
                    <a:pt x="3298708" y="2123372"/>
                  </a:lnTo>
                  <a:lnTo>
                    <a:pt x="0" y="2123372"/>
                  </a:lnTo>
                  <a:close/>
                </a:path>
              </a:pathLst>
            </a:custGeom>
            <a:solidFill>
              <a:srgbClr val="F3E9D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311408" cy="2136072"/>
            </a:xfrm>
            <a:custGeom>
              <a:avLst/>
              <a:gdLst/>
              <a:ahLst/>
              <a:cxnLst/>
              <a:rect l="l" t="t" r="r" b="b"/>
              <a:pathLst>
                <a:path w="3311408" h="2136072">
                  <a:moveTo>
                    <a:pt x="6350" y="2136072"/>
                  </a:moveTo>
                  <a:lnTo>
                    <a:pt x="0" y="2136072"/>
                  </a:lnTo>
                  <a:lnTo>
                    <a:pt x="0" y="0"/>
                  </a:lnTo>
                  <a:lnTo>
                    <a:pt x="3311408" y="0"/>
                  </a:lnTo>
                  <a:lnTo>
                    <a:pt x="3311408" y="2136072"/>
                  </a:lnTo>
                  <a:lnTo>
                    <a:pt x="6350" y="2136072"/>
                  </a:lnTo>
                  <a:close/>
                  <a:moveTo>
                    <a:pt x="12700" y="12700"/>
                  </a:moveTo>
                  <a:lnTo>
                    <a:pt x="12700" y="2123372"/>
                  </a:lnTo>
                  <a:lnTo>
                    <a:pt x="3298708" y="2123372"/>
                  </a:lnTo>
                  <a:lnTo>
                    <a:pt x="3298708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" y="140970"/>
              <a:ext cx="3030737" cy="1855402"/>
            </a:xfrm>
            <a:custGeom>
              <a:avLst/>
              <a:gdLst/>
              <a:ahLst/>
              <a:cxnLst/>
              <a:rect l="l" t="t" r="r" b="b"/>
              <a:pathLst>
                <a:path w="3030737" h="1855402">
                  <a:moveTo>
                    <a:pt x="0" y="0"/>
                  </a:moveTo>
                  <a:lnTo>
                    <a:pt x="3030737" y="0"/>
                  </a:lnTo>
                  <a:lnTo>
                    <a:pt x="3030737" y="1855402"/>
                  </a:lnTo>
                  <a:lnTo>
                    <a:pt x="0" y="1855402"/>
                  </a:lnTo>
                  <a:close/>
                </a:path>
              </a:pathLst>
            </a:custGeom>
            <a:solidFill>
              <a:srgbClr val="FDF9F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54824" y="6833443"/>
            <a:ext cx="9144000" cy="2941324"/>
            <a:chOff x="0" y="0"/>
            <a:chExt cx="3311407" cy="1065171"/>
          </a:xfrm>
        </p:grpSpPr>
        <p:sp>
          <p:nvSpPr>
            <p:cNvPr id="7" name="Freeform 7"/>
            <p:cNvSpPr/>
            <p:nvPr/>
          </p:nvSpPr>
          <p:spPr>
            <a:xfrm>
              <a:off x="6350" y="6350"/>
              <a:ext cx="3298708" cy="1052471"/>
            </a:xfrm>
            <a:custGeom>
              <a:avLst/>
              <a:gdLst/>
              <a:ahLst/>
              <a:cxnLst/>
              <a:rect l="l" t="t" r="r" b="b"/>
              <a:pathLst>
                <a:path w="3298708" h="1052471">
                  <a:moveTo>
                    <a:pt x="0" y="0"/>
                  </a:moveTo>
                  <a:lnTo>
                    <a:pt x="3298708" y="0"/>
                  </a:lnTo>
                  <a:lnTo>
                    <a:pt x="3298708" y="1052471"/>
                  </a:lnTo>
                  <a:lnTo>
                    <a:pt x="0" y="1052471"/>
                  </a:lnTo>
                  <a:close/>
                </a:path>
              </a:pathLst>
            </a:custGeom>
            <a:solidFill>
              <a:srgbClr val="F3E9D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311408" cy="1065171"/>
            </a:xfrm>
            <a:custGeom>
              <a:avLst/>
              <a:gdLst/>
              <a:ahLst/>
              <a:cxnLst/>
              <a:rect l="l" t="t" r="r" b="b"/>
              <a:pathLst>
                <a:path w="3311408" h="1065171">
                  <a:moveTo>
                    <a:pt x="6350" y="1065171"/>
                  </a:moveTo>
                  <a:lnTo>
                    <a:pt x="0" y="1065171"/>
                  </a:lnTo>
                  <a:lnTo>
                    <a:pt x="0" y="0"/>
                  </a:lnTo>
                  <a:lnTo>
                    <a:pt x="3311408" y="0"/>
                  </a:lnTo>
                  <a:lnTo>
                    <a:pt x="3311408" y="1065171"/>
                  </a:lnTo>
                  <a:lnTo>
                    <a:pt x="6350" y="1065171"/>
                  </a:lnTo>
                  <a:close/>
                  <a:moveTo>
                    <a:pt x="12700" y="12700"/>
                  </a:moveTo>
                  <a:lnTo>
                    <a:pt x="12700" y="1052471"/>
                  </a:lnTo>
                  <a:lnTo>
                    <a:pt x="3298708" y="1052471"/>
                  </a:lnTo>
                  <a:lnTo>
                    <a:pt x="3298708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39700" y="140970"/>
              <a:ext cx="3030737" cy="784501"/>
            </a:xfrm>
            <a:custGeom>
              <a:avLst/>
              <a:gdLst/>
              <a:ahLst/>
              <a:cxnLst/>
              <a:rect l="l" t="t" r="r" b="b"/>
              <a:pathLst>
                <a:path w="3030737" h="784501">
                  <a:moveTo>
                    <a:pt x="0" y="0"/>
                  </a:moveTo>
                  <a:lnTo>
                    <a:pt x="3030737" y="0"/>
                  </a:lnTo>
                  <a:lnTo>
                    <a:pt x="3030737" y="784501"/>
                  </a:lnTo>
                  <a:lnTo>
                    <a:pt x="0" y="784501"/>
                  </a:lnTo>
                  <a:close/>
                </a:path>
              </a:pathLst>
            </a:custGeom>
            <a:solidFill>
              <a:srgbClr val="FDF9F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98334" y="451362"/>
            <a:ext cx="7574336" cy="9323405"/>
            <a:chOff x="0" y="0"/>
            <a:chExt cx="2742969" cy="3376377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2730269" cy="3363677"/>
            </a:xfrm>
            <a:custGeom>
              <a:avLst/>
              <a:gdLst/>
              <a:ahLst/>
              <a:cxnLst/>
              <a:rect l="l" t="t" r="r" b="b"/>
              <a:pathLst>
                <a:path w="2730269" h="3363677">
                  <a:moveTo>
                    <a:pt x="0" y="0"/>
                  </a:moveTo>
                  <a:lnTo>
                    <a:pt x="2730269" y="0"/>
                  </a:lnTo>
                  <a:lnTo>
                    <a:pt x="2730269" y="3363677"/>
                  </a:lnTo>
                  <a:lnTo>
                    <a:pt x="0" y="3363677"/>
                  </a:lnTo>
                  <a:close/>
                </a:path>
              </a:pathLst>
            </a:custGeom>
            <a:solidFill>
              <a:srgbClr val="F3E9DC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2742969" cy="3376377"/>
            </a:xfrm>
            <a:custGeom>
              <a:avLst/>
              <a:gdLst/>
              <a:ahLst/>
              <a:cxnLst/>
              <a:rect l="l" t="t" r="r" b="b"/>
              <a:pathLst>
                <a:path w="2742969" h="3376377">
                  <a:moveTo>
                    <a:pt x="6350" y="3376377"/>
                  </a:moveTo>
                  <a:lnTo>
                    <a:pt x="0" y="3376377"/>
                  </a:lnTo>
                  <a:lnTo>
                    <a:pt x="0" y="0"/>
                  </a:lnTo>
                  <a:lnTo>
                    <a:pt x="2742969" y="0"/>
                  </a:lnTo>
                  <a:lnTo>
                    <a:pt x="2742969" y="3376377"/>
                  </a:lnTo>
                  <a:lnTo>
                    <a:pt x="6350" y="3376377"/>
                  </a:lnTo>
                  <a:close/>
                  <a:moveTo>
                    <a:pt x="12700" y="12700"/>
                  </a:moveTo>
                  <a:lnTo>
                    <a:pt x="12700" y="3363677"/>
                  </a:lnTo>
                  <a:lnTo>
                    <a:pt x="2730269" y="3363677"/>
                  </a:lnTo>
                  <a:lnTo>
                    <a:pt x="2730269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39700" y="140970"/>
              <a:ext cx="2462299" cy="3095707"/>
            </a:xfrm>
            <a:custGeom>
              <a:avLst/>
              <a:gdLst/>
              <a:ahLst/>
              <a:cxnLst/>
              <a:rect l="l" t="t" r="r" b="b"/>
              <a:pathLst>
                <a:path w="2462299" h="3095707">
                  <a:moveTo>
                    <a:pt x="0" y="0"/>
                  </a:moveTo>
                  <a:lnTo>
                    <a:pt x="2462299" y="0"/>
                  </a:lnTo>
                  <a:lnTo>
                    <a:pt x="2462299" y="3095707"/>
                  </a:lnTo>
                  <a:lnTo>
                    <a:pt x="0" y="3095707"/>
                  </a:lnTo>
                  <a:close/>
                </a:path>
              </a:pathLst>
            </a:custGeom>
            <a:solidFill>
              <a:srgbClr val="FDF9F2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6965750" y="601947"/>
            <a:ext cx="2178250" cy="2178250"/>
          </a:xfrm>
          <a:custGeom>
            <a:avLst/>
            <a:gdLst/>
            <a:ahLst/>
            <a:cxnLst/>
            <a:rect l="l" t="t" r="r" b="b"/>
            <a:pathLst>
              <a:path w="2178250" h="2178250">
                <a:moveTo>
                  <a:pt x="0" y="0"/>
                </a:moveTo>
                <a:lnTo>
                  <a:pt x="2178250" y="0"/>
                </a:lnTo>
                <a:lnTo>
                  <a:pt x="2178250" y="2178250"/>
                </a:lnTo>
                <a:lnTo>
                  <a:pt x="0" y="2178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18099" y="2506581"/>
            <a:ext cx="8325901" cy="3445773"/>
          </a:xfrm>
          <a:custGeom>
            <a:avLst/>
            <a:gdLst/>
            <a:ahLst/>
            <a:cxnLst/>
            <a:rect l="l" t="t" r="r" b="b"/>
            <a:pathLst>
              <a:path w="8325901" h="3445773">
                <a:moveTo>
                  <a:pt x="0" y="0"/>
                </a:moveTo>
                <a:lnTo>
                  <a:pt x="8325901" y="0"/>
                </a:lnTo>
                <a:lnTo>
                  <a:pt x="8325901" y="3445773"/>
                </a:lnTo>
                <a:lnTo>
                  <a:pt x="0" y="3445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063" b="-406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50683" y="601947"/>
            <a:ext cx="6442819" cy="3003345"/>
          </a:xfrm>
          <a:custGeom>
            <a:avLst/>
            <a:gdLst/>
            <a:ahLst/>
            <a:cxnLst/>
            <a:rect l="l" t="t" r="r" b="b"/>
            <a:pathLst>
              <a:path w="6442819" h="3003345">
                <a:moveTo>
                  <a:pt x="0" y="0"/>
                </a:moveTo>
                <a:lnTo>
                  <a:pt x="6442819" y="0"/>
                </a:lnTo>
                <a:lnTo>
                  <a:pt x="6442819" y="3003344"/>
                </a:lnTo>
                <a:lnTo>
                  <a:pt x="0" y="300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50683" y="7307155"/>
            <a:ext cx="8234882" cy="189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spc="274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Основа стихотворений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98334" y="1359399"/>
            <a:ext cx="7133492" cy="924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 algn="just">
              <a:lnSpc>
                <a:spcPts val="3884"/>
              </a:lnSpc>
              <a:buFont typeface="Arial"/>
              <a:buChar char="•"/>
            </a:pPr>
            <a:r>
              <a:rPr lang="en-US" sz="3699" spc="184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Лето </a:t>
            </a:r>
            <a:r>
              <a:rPr lang="en-US" sz="3699" spc="184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- Когда наступает летняя жара, Зазеленеют луга, цветы Наполняются пышным цветом.</a:t>
            </a:r>
          </a:p>
          <a:p>
            <a:pPr marL="798826" lvl="1" indent="-399413" algn="just">
              <a:lnSpc>
                <a:spcPts val="3884"/>
              </a:lnSpc>
              <a:buFont typeface="Arial"/>
              <a:buChar char="•"/>
            </a:pPr>
            <a:r>
              <a:rPr lang="en-US" sz="3699" spc="184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Осень-зима</a:t>
            </a:r>
            <a:r>
              <a:rPr lang="en-US" sz="3699" spc="184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- холод, пронизывающий холод, туман, ветер; белый иней, холодный, лютый мороз, мороз, снег, буран, заморозки.</a:t>
            </a:r>
          </a:p>
          <a:p>
            <a:pPr marL="798826" lvl="1" indent="-399413" algn="just">
              <a:lnSpc>
                <a:spcPts val="3884"/>
              </a:lnSpc>
              <a:buFont typeface="Arial"/>
              <a:buChar char="•"/>
            </a:pPr>
            <a:r>
              <a:rPr lang="en-US" sz="3699" spc="184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Весна</a:t>
            </a:r>
            <a:r>
              <a:rPr lang="en-US" sz="3699" spc="184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- украшая, ласка, сияет, восхищаясь, мечтая, насладившись, принарядится, смеется.  </a:t>
            </a:r>
          </a:p>
          <a:p>
            <a:pPr algn="just">
              <a:lnSpc>
                <a:spcPts val="3884"/>
              </a:lnSpc>
            </a:pPr>
            <a:endParaRPr lang="en-US" sz="3699" spc="184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  <a:p>
            <a:pPr algn="just">
              <a:lnSpc>
                <a:spcPts val="3884"/>
              </a:lnSpc>
            </a:pPr>
            <a:endParaRPr lang="en-US" sz="3699" spc="184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  <a:p>
            <a:pPr algn="just">
              <a:lnSpc>
                <a:spcPts val="3884"/>
              </a:lnSpc>
            </a:pPr>
            <a:endParaRPr lang="en-US" sz="3699" spc="184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  <a:p>
            <a:pPr algn="just">
              <a:lnSpc>
                <a:spcPts val="3884"/>
              </a:lnSpc>
            </a:pPr>
            <a:endParaRPr lang="en-US" sz="3699" spc="184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6182" y="832325"/>
            <a:ext cx="16615636" cy="8622350"/>
            <a:chOff x="0" y="0"/>
            <a:chExt cx="5144372" cy="2669568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5096112" cy="2621308"/>
            </a:xfrm>
            <a:custGeom>
              <a:avLst/>
              <a:gdLst/>
              <a:ahLst/>
              <a:cxnLst/>
              <a:rect l="l" t="t" r="r" b="b"/>
              <a:pathLst>
                <a:path w="5096112" h="2621308">
                  <a:moveTo>
                    <a:pt x="0" y="0"/>
                  </a:moveTo>
                  <a:lnTo>
                    <a:pt x="5096112" y="0"/>
                  </a:lnTo>
                  <a:lnTo>
                    <a:pt x="5096112" y="2621308"/>
                  </a:lnTo>
                  <a:lnTo>
                    <a:pt x="0" y="2621308"/>
                  </a:lnTo>
                  <a:close/>
                </a:path>
              </a:pathLst>
            </a:custGeom>
            <a:solidFill>
              <a:srgbClr val="FFE3B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5096111" cy="2621308"/>
            </a:xfrm>
            <a:custGeom>
              <a:avLst/>
              <a:gdLst/>
              <a:ahLst/>
              <a:cxnLst/>
              <a:rect l="l" t="t" r="r" b="b"/>
              <a:pathLst>
                <a:path w="5096111" h="2621308">
                  <a:moveTo>
                    <a:pt x="0" y="0"/>
                  </a:moveTo>
                  <a:lnTo>
                    <a:pt x="5096111" y="0"/>
                  </a:lnTo>
                  <a:lnTo>
                    <a:pt x="5096111" y="2621308"/>
                  </a:lnTo>
                  <a:lnTo>
                    <a:pt x="0" y="2621308"/>
                  </a:ln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108811" cy="2634008"/>
            </a:xfrm>
            <a:custGeom>
              <a:avLst/>
              <a:gdLst/>
              <a:ahLst/>
              <a:cxnLst/>
              <a:rect l="l" t="t" r="r" b="b"/>
              <a:pathLst>
                <a:path w="5108811" h="2634008">
                  <a:moveTo>
                    <a:pt x="5108811" y="2634008"/>
                  </a:moveTo>
                  <a:lnTo>
                    <a:pt x="0" y="2634008"/>
                  </a:lnTo>
                  <a:lnTo>
                    <a:pt x="0" y="0"/>
                  </a:lnTo>
                  <a:lnTo>
                    <a:pt x="5108811" y="0"/>
                  </a:lnTo>
                  <a:lnTo>
                    <a:pt x="5108811" y="2634008"/>
                  </a:lnTo>
                  <a:close/>
                  <a:moveTo>
                    <a:pt x="12700" y="2621308"/>
                  </a:moveTo>
                  <a:lnTo>
                    <a:pt x="5096111" y="2621308"/>
                  </a:lnTo>
                  <a:lnTo>
                    <a:pt x="5096111" y="12700"/>
                  </a:lnTo>
                  <a:lnTo>
                    <a:pt x="12700" y="12700"/>
                  </a:lnTo>
                  <a:lnTo>
                    <a:pt x="12700" y="262130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1078654" y="5572125"/>
            <a:ext cx="552082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688525" y="5572125"/>
            <a:ext cx="552082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8930240" y="5404478"/>
            <a:ext cx="427519" cy="382920"/>
            <a:chOff x="0" y="0"/>
            <a:chExt cx="570025" cy="51056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74851" cy="510560"/>
              <a:chOff x="0" y="0"/>
              <a:chExt cx="301627" cy="88074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01627" cy="880742"/>
              </a:xfrm>
              <a:custGeom>
                <a:avLst/>
                <a:gdLst/>
                <a:ahLst/>
                <a:cxnLst/>
                <a:rect l="l" t="t" r="r" b="b"/>
                <a:pathLst>
                  <a:path w="301627" h="880742">
                    <a:moveTo>
                      <a:pt x="0" y="0"/>
                    </a:moveTo>
                    <a:lnTo>
                      <a:pt x="301627" y="0"/>
                    </a:lnTo>
                    <a:lnTo>
                      <a:pt x="301627" y="880742"/>
                    </a:lnTo>
                    <a:lnTo>
                      <a:pt x="0" y="8807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395175" y="0"/>
              <a:ext cx="174851" cy="510560"/>
              <a:chOff x="0" y="0"/>
              <a:chExt cx="301627" cy="8807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1627" cy="880742"/>
              </a:xfrm>
              <a:custGeom>
                <a:avLst/>
                <a:gdLst/>
                <a:ahLst/>
                <a:cxnLst/>
                <a:rect l="l" t="t" r="r" b="b"/>
                <a:pathLst>
                  <a:path w="301627" h="880742">
                    <a:moveTo>
                      <a:pt x="0" y="0"/>
                    </a:moveTo>
                    <a:lnTo>
                      <a:pt x="301627" y="0"/>
                    </a:lnTo>
                    <a:lnTo>
                      <a:pt x="301627" y="880742"/>
                    </a:lnTo>
                    <a:lnTo>
                      <a:pt x="0" y="8807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 rot="5400000">
            <a:off x="7878334" y="5362709"/>
            <a:ext cx="382920" cy="466457"/>
            <a:chOff x="0" y="0"/>
            <a:chExt cx="1930400" cy="23515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30400" cy="2351533"/>
            </a:xfrm>
            <a:custGeom>
              <a:avLst/>
              <a:gdLst/>
              <a:ahLst/>
              <a:cxnLst/>
              <a:rect l="l" t="t" r="r" b="b"/>
              <a:pathLst>
                <a:path w="1930400" h="2351533">
                  <a:moveTo>
                    <a:pt x="0" y="0"/>
                  </a:moveTo>
                  <a:lnTo>
                    <a:pt x="965200" y="2351533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5400000">
            <a:off x="10026747" y="5362709"/>
            <a:ext cx="382920" cy="466457"/>
            <a:chOff x="0" y="0"/>
            <a:chExt cx="1930400" cy="23515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30400" cy="2351533"/>
            </a:xfrm>
            <a:custGeom>
              <a:avLst/>
              <a:gdLst/>
              <a:ahLst/>
              <a:cxnLst/>
              <a:rect l="l" t="t" r="r" b="b"/>
              <a:pathLst>
                <a:path w="1930400" h="2351533">
                  <a:moveTo>
                    <a:pt x="0" y="0"/>
                  </a:moveTo>
                  <a:lnTo>
                    <a:pt x="965200" y="2351533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79655" y="5889625"/>
            <a:ext cx="15528690" cy="288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spc="164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LiteRon© – это образовательный веб-сайт, нацеленный на исследование литературы в цифровом формате и формирование навыков понимания, анализа, синтеза и оценки художественных произведений у пользователей. Несет информативный и познавательный контент.</a:t>
            </a:r>
          </a:p>
        </p:txBody>
      </p:sp>
      <p:sp>
        <p:nvSpPr>
          <p:cNvPr id="18" name="Freeform 18"/>
          <p:cNvSpPr/>
          <p:nvPr/>
        </p:nvSpPr>
        <p:spPr>
          <a:xfrm>
            <a:off x="2542781" y="-3987000"/>
            <a:ext cx="13629958" cy="7973999"/>
          </a:xfrm>
          <a:custGeom>
            <a:avLst/>
            <a:gdLst/>
            <a:ahLst/>
            <a:cxnLst/>
            <a:rect l="l" t="t" r="r" b="b"/>
            <a:pathLst>
              <a:path w="13629958" h="7973999">
                <a:moveTo>
                  <a:pt x="0" y="0"/>
                </a:moveTo>
                <a:lnTo>
                  <a:pt x="13629957" y="0"/>
                </a:lnTo>
                <a:lnTo>
                  <a:pt x="13629957" y="7974000"/>
                </a:lnTo>
                <a:lnTo>
                  <a:pt x="0" y="797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7121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796227" y="8801977"/>
            <a:ext cx="3576595" cy="53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u="sng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  <a:hlinkClick r:id="rId4" tooltip="https://literon.kz"/>
              </a:rPr>
              <a:t>https://literon.kz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8067" y="768960"/>
            <a:ext cx="16531865" cy="8749079"/>
            <a:chOff x="0" y="0"/>
            <a:chExt cx="5118435" cy="2708805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5070175" cy="2660545"/>
            </a:xfrm>
            <a:custGeom>
              <a:avLst/>
              <a:gdLst/>
              <a:ahLst/>
              <a:cxnLst/>
              <a:rect l="l" t="t" r="r" b="b"/>
              <a:pathLst>
                <a:path w="5070175" h="2660545">
                  <a:moveTo>
                    <a:pt x="0" y="0"/>
                  </a:moveTo>
                  <a:lnTo>
                    <a:pt x="5070175" y="0"/>
                  </a:lnTo>
                  <a:lnTo>
                    <a:pt x="5070175" y="2660545"/>
                  </a:lnTo>
                  <a:lnTo>
                    <a:pt x="0" y="2660545"/>
                  </a:lnTo>
                  <a:close/>
                </a:path>
              </a:pathLst>
            </a:custGeom>
            <a:solidFill>
              <a:srgbClr val="465A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5070175" cy="2660545"/>
            </a:xfrm>
            <a:custGeom>
              <a:avLst/>
              <a:gdLst/>
              <a:ahLst/>
              <a:cxnLst/>
              <a:rect l="l" t="t" r="r" b="b"/>
              <a:pathLst>
                <a:path w="5070175" h="2660545">
                  <a:moveTo>
                    <a:pt x="0" y="0"/>
                  </a:moveTo>
                  <a:lnTo>
                    <a:pt x="5070175" y="0"/>
                  </a:lnTo>
                  <a:lnTo>
                    <a:pt x="5070175" y="2660545"/>
                  </a:lnTo>
                  <a:lnTo>
                    <a:pt x="0" y="2660545"/>
                  </a:ln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082875" cy="2673245"/>
            </a:xfrm>
            <a:custGeom>
              <a:avLst/>
              <a:gdLst/>
              <a:ahLst/>
              <a:cxnLst/>
              <a:rect l="l" t="t" r="r" b="b"/>
              <a:pathLst>
                <a:path w="5082875" h="2673245">
                  <a:moveTo>
                    <a:pt x="5082875" y="2673245"/>
                  </a:moveTo>
                  <a:lnTo>
                    <a:pt x="0" y="2673245"/>
                  </a:lnTo>
                  <a:lnTo>
                    <a:pt x="0" y="0"/>
                  </a:lnTo>
                  <a:lnTo>
                    <a:pt x="5082875" y="0"/>
                  </a:lnTo>
                  <a:lnTo>
                    <a:pt x="5082875" y="2673245"/>
                  </a:lnTo>
                  <a:close/>
                  <a:moveTo>
                    <a:pt x="12700" y="2660545"/>
                  </a:moveTo>
                  <a:lnTo>
                    <a:pt x="5070175" y="2660545"/>
                  </a:lnTo>
                  <a:lnTo>
                    <a:pt x="5070175" y="12700"/>
                  </a:lnTo>
                  <a:lnTo>
                    <a:pt x="12700" y="12700"/>
                  </a:lnTo>
                  <a:lnTo>
                    <a:pt x="12700" y="266054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979077" y="2571275"/>
            <a:ext cx="5660016" cy="5458899"/>
          </a:xfrm>
          <a:custGeom>
            <a:avLst/>
            <a:gdLst/>
            <a:ahLst/>
            <a:cxnLst/>
            <a:rect l="l" t="t" r="r" b="b"/>
            <a:pathLst>
              <a:path w="5660016" h="5458899">
                <a:moveTo>
                  <a:pt x="0" y="0"/>
                </a:moveTo>
                <a:lnTo>
                  <a:pt x="5660016" y="0"/>
                </a:lnTo>
                <a:lnTo>
                  <a:pt x="5660016" y="5458899"/>
                </a:lnTo>
                <a:lnTo>
                  <a:pt x="0" y="54588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28963" y="2571275"/>
            <a:ext cx="6033520" cy="5458899"/>
          </a:xfrm>
          <a:custGeom>
            <a:avLst/>
            <a:gdLst/>
            <a:ahLst/>
            <a:cxnLst/>
            <a:rect l="l" t="t" r="r" b="b"/>
            <a:pathLst>
              <a:path w="6033520" h="5458899">
                <a:moveTo>
                  <a:pt x="0" y="0"/>
                </a:moveTo>
                <a:lnTo>
                  <a:pt x="6033520" y="0"/>
                </a:lnTo>
                <a:lnTo>
                  <a:pt x="6033520" y="5458899"/>
                </a:lnTo>
                <a:lnTo>
                  <a:pt x="0" y="5458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9474" y="971550"/>
            <a:ext cx="14829052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Для звукоцветового анализа 4-х стихотворений цикла нами используются ИИ и программа «Цветовой портрет текста»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9474" y="8291194"/>
            <a:ext cx="6108652" cy="9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Рис. 1.</a:t>
            </a:r>
            <a:r>
              <a:rPr lang="en-US" sz="2799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Фоносемантическая оценка стихотворения (ИИ) «Жаз»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8291194"/>
            <a:ext cx="6288786" cy="9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 dirty="0" err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Рис</a:t>
            </a:r>
            <a:r>
              <a:rPr lang="en-US" sz="2799" b="1" i="1" dirty="0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. 2. 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«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Цветовой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портрет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текста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» (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сайт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Literon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©) – «</a:t>
            </a:r>
            <a:r>
              <a:rPr lang="en-US" sz="2799" dirty="0" err="1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Жаз</a:t>
            </a:r>
            <a:r>
              <a:rPr lang="en-US" sz="2799" dirty="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»</a:t>
            </a:r>
          </a:p>
        </p:txBody>
      </p:sp>
      <p:sp>
        <p:nvSpPr>
          <p:cNvPr id="11" name="Freeform 11"/>
          <p:cNvSpPr/>
          <p:nvPr/>
        </p:nvSpPr>
        <p:spPr>
          <a:xfrm>
            <a:off x="7838126" y="4601171"/>
            <a:ext cx="1427662" cy="1399108"/>
          </a:xfrm>
          <a:custGeom>
            <a:avLst/>
            <a:gdLst/>
            <a:ahLst/>
            <a:cxnLst/>
            <a:rect l="l" t="t" r="r" b="b"/>
            <a:pathLst>
              <a:path w="1427662" h="1399108">
                <a:moveTo>
                  <a:pt x="0" y="0"/>
                </a:moveTo>
                <a:lnTo>
                  <a:pt x="1427662" y="0"/>
                </a:lnTo>
                <a:lnTo>
                  <a:pt x="1427662" y="1399108"/>
                </a:lnTo>
                <a:lnTo>
                  <a:pt x="0" y="1399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2A93F61-4F75-275D-3A1B-BEDD10424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038" t="18529" r="9809" b="46978"/>
          <a:stretch/>
        </p:blipFill>
        <p:spPr bwMode="auto">
          <a:xfrm>
            <a:off x="1006957" y="952500"/>
            <a:ext cx="14995044" cy="844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10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8067" y="768960"/>
            <a:ext cx="16531865" cy="8749079"/>
            <a:chOff x="0" y="0"/>
            <a:chExt cx="5118435" cy="2708805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5070175" cy="2660545"/>
            </a:xfrm>
            <a:custGeom>
              <a:avLst/>
              <a:gdLst/>
              <a:ahLst/>
              <a:cxnLst/>
              <a:rect l="l" t="t" r="r" b="b"/>
              <a:pathLst>
                <a:path w="5070175" h="2660545">
                  <a:moveTo>
                    <a:pt x="0" y="0"/>
                  </a:moveTo>
                  <a:lnTo>
                    <a:pt x="5070175" y="0"/>
                  </a:lnTo>
                  <a:lnTo>
                    <a:pt x="5070175" y="2660545"/>
                  </a:lnTo>
                  <a:lnTo>
                    <a:pt x="0" y="2660545"/>
                  </a:lnTo>
                  <a:close/>
                </a:path>
              </a:pathLst>
            </a:custGeom>
            <a:solidFill>
              <a:srgbClr val="465A2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5070175" cy="2660545"/>
            </a:xfrm>
            <a:custGeom>
              <a:avLst/>
              <a:gdLst/>
              <a:ahLst/>
              <a:cxnLst/>
              <a:rect l="l" t="t" r="r" b="b"/>
              <a:pathLst>
                <a:path w="5070175" h="2660545">
                  <a:moveTo>
                    <a:pt x="0" y="0"/>
                  </a:moveTo>
                  <a:lnTo>
                    <a:pt x="5070175" y="0"/>
                  </a:lnTo>
                  <a:lnTo>
                    <a:pt x="5070175" y="2660545"/>
                  </a:lnTo>
                  <a:lnTo>
                    <a:pt x="0" y="2660545"/>
                  </a:ln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082875" cy="2673245"/>
            </a:xfrm>
            <a:custGeom>
              <a:avLst/>
              <a:gdLst/>
              <a:ahLst/>
              <a:cxnLst/>
              <a:rect l="l" t="t" r="r" b="b"/>
              <a:pathLst>
                <a:path w="5082875" h="2673245">
                  <a:moveTo>
                    <a:pt x="5082875" y="2673245"/>
                  </a:moveTo>
                  <a:lnTo>
                    <a:pt x="0" y="2673245"/>
                  </a:lnTo>
                  <a:lnTo>
                    <a:pt x="0" y="0"/>
                  </a:lnTo>
                  <a:lnTo>
                    <a:pt x="5082875" y="0"/>
                  </a:lnTo>
                  <a:lnTo>
                    <a:pt x="5082875" y="2673245"/>
                  </a:lnTo>
                  <a:close/>
                  <a:moveTo>
                    <a:pt x="12700" y="2660545"/>
                  </a:moveTo>
                  <a:lnTo>
                    <a:pt x="5070175" y="2660545"/>
                  </a:lnTo>
                  <a:lnTo>
                    <a:pt x="5070175" y="12700"/>
                  </a:lnTo>
                  <a:lnTo>
                    <a:pt x="12700" y="12700"/>
                  </a:lnTo>
                  <a:lnTo>
                    <a:pt x="12700" y="266054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945461" y="2571275"/>
            <a:ext cx="6086620" cy="5479370"/>
          </a:xfrm>
          <a:custGeom>
            <a:avLst/>
            <a:gdLst/>
            <a:ahLst/>
            <a:cxnLst/>
            <a:rect l="l" t="t" r="r" b="b"/>
            <a:pathLst>
              <a:path w="6086620" h="5479370">
                <a:moveTo>
                  <a:pt x="0" y="0"/>
                </a:moveTo>
                <a:lnTo>
                  <a:pt x="6086620" y="0"/>
                </a:lnTo>
                <a:lnTo>
                  <a:pt x="6086620" y="5479371"/>
                </a:lnTo>
                <a:lnTo>
                  <a:pt x="0" y="5479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63721" y="2599463"/>
            <a:ext cx="6188610" cy="5451183"/>
          </a:xfrm>
          <a:custGeom>
            <a:avLst/>
            <a:gdLst/>
            <a:ahLst/>
            <a:cxnLst/>
            <a:rect l="l" t="t" r="r" b="b"/>
            <a:pathLst>
              <a:path w="6188610" h="5451183">
                <a:moveTo>
                  <a:pt x="0" y="0"/>
                </a:moveTo>
                <a:lnTo>
                  <a:pt x="6188610" y="0"/>
                </a:lnTo>
                <a:lnTo>
                  <a:pt x="6188610" y="5451183"/>
                </a:lnTo>
                <a:lnTo>
                  <a:pt x="0" y="5451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9474" y="971550"/>
            <a:ext cx="14829052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3131"/>
                </a:solidFill>
                <a:latin typeface="Roca One"/>
                <a:ea typeface="Roca One"/>
                <a:cs typeface="Roca One"/>
                <a:sym typeface="Roca One"/>
              </a:rPr>
              <a:t>Для звукоцветового анализа 4-х стихотворений цикла нами используются ИИ и программа «Цветовой портрет текста»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9474" y="8291194"/>
            <a:ext cx="6302607" cy="9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Рис. 3.</a:t>
            </a:r>
            <a:r>
              <a:rPr lang="en-US" sz="2799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 Фоносемантическая оценка стихотворения (ИИ) «Күз» («Осень»)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8291194"/>
            <a:ext cx="6872765" cy="96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 dirty="0" err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Рис</a:t>
            </a:r>
            <a:r>
              <a:rPr lang="en-US" sz="2799" b="1" i="1" dirty="0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. 4.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«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Цветовой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портрет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текста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 (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сайт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 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Literon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©) – «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Күз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 («</a:t>
            </a:r>
            <a:r>
              <a:rPr lang="en-US" sz="2799" b="1" dirty="0" err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Осень</a:t>
            </a:r>
            <a:r>
              <a:rPr lang="en-US" sz="2799" b="1" dirty="0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»)</a:t>
            </a:r>
          </a:p>
        </p:txBody>
      </p:sp>
      <p:sp>
        <p:nvSpPr>
          <p:cNvPr id="11" name="Freeform 11"/>
          <p:cNvSpPr/>
          <p:nvPr/>
        </p:nvSpPr>
        <p:spPr>
          <a:xfrm>
            <a:off x="8036059" y="4913640"/>
            <a:ext cx="1427662" cy="1399108"/>
          </a:xfrm>
          <a:custGeom>
            <a:avLst/>
            <a:gdLst/>
            <a:ahLst/>
            <a:cxnLst/>
            <a:rect l="l" t="t" r="r" b="b"/>
            <a:pathLst>
              <a:path w="1427662" h="1399108">
                <a:moveTo>
                  <a:pt x="0" y="0"/>
                </a:moveTo>
                <a:lnTo>
                  <a:pt x="1427662" y="0"/>
                </a:lnTo>
                <a:lnTo>
                  <a:pt x="1427662" y="1399108"/>
                </a:lnTo>
                <a:lnTo>
                  <a:pt x="0" y="1399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F7725-FC7E-9906-B11C-11D6E7B7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7" t="32212" r="51256" b="32155"/>
          <a:stretch/>
        </p:blipFill>
        <p:spPr bwMode="auto">
          <a:xfrm>
            <a:off x="838200" y="488112"/>
            <a:ext cx="16230600" cy="9097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99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591</Words>
  <Application>Microsoft Office PowerPoint</Application>
  <PresentationFormat>Произвольный</PresentationFormat>
  <Paragraphs>36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Lora</vt:lpstr>
      <vt:lpstr>Roca One Bold Italics</vt:lpstr>
      <vt:lpstr>Roca One</vt:lpstr>
      <vt:lpstr>TT Tsars D Bold</vt:lpstr>
      <vt:lpstr>Arial</vt:lpstr>
      <vt:lpstr>Roca One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Приметы -</dc:title>
  <cp:lastModifiedBy>Сауле Абишева</cp:lastModifiedBy>
  <cp:revision>10</cp:revision>
  <dcterms:created xsi:type="dcterms:W3CDTF">2006-08-16T00:00:00Z</dcterms:created>
  <dcterms:modified xsi:type="dcterms:W3CDTF">2026-01-15T07:20:59Z</dcterms:modified>
  <dc:identifier>DAGVyA_-5HE</dc:identifier>
</cp:coreProperties>
</file>