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5" r:id="rId7"/>
    <p:sldId id="270" r:id="rId8"/>
    <p:sldId id="264" r:id="rId9"/>
    <p:sldId id="269" r:id="rId10"/>
    <p:sldId id="261" r:id="rId11"/>
    <p:sldId id="320" r:id="rId12"/>
    <p:sldId id="322" r:id="rId13"/>
    <p:sldId id="266" r:id="rId14"/>
    <p:sldId id="267" r:id="rId15"/>
    <p:sldId id="268" r:id="rId16"/>
    <p:sldId id="323" r:id="rId17"/>
    <p:sldId id="273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9151648F-83D0-499A-A21C-C2FDD4450154}">
          <p14:sldIdLst>
            <p14:sldId id="256"/>
            <p14:sldId id="257"/>
            <p14:sldId id="258"/>
            <p14:sldId id="259"/>
            <p14:sldId id="260"/>
            <p14:sldId id="265"/>
            <p14:sldId id="270"/>
            <p14:sldId id="264"/>
            <p14:sldId id="269"/>
            <p14:sldId id="261"/>
            <p14:sldId id="320"/>
            <p14:sldId id="322"/>
            <p14:sldId id="266"/>
            <p14:sldId id="267"/>
            <p14:sldId id="268"/>
            <p14:sldId id="323"/>
            <p14:sldId id="27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99B56B-67EA-D25A-6962-D87EB7EF43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B5FAC7C-FDEA-DF2E-7F2A-83BFDFDA38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4A05BF-D540-739C-6A74-9F67FDFCD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81011-A9D2-41A7-B504-2CB9FE23624C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62BB72-B1D0-4811-A467-C467029E9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DA2321-6ABD-29F0-634D-E25457CD9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6BD1A-F49D-4B8C-B2C8-CFB58E9B76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19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A03FF4-1E0C-1275-9CFE-A286564AE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63308C-8510-1BC1-691F-05F6183F11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0F1A0A-111E-E42B-0AE3-24896ACB2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81011-A9D2-41A7-B504-2CB9FE23624C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E7656F-4402-D780-71C9-E621E98FF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CB059B-DCD2-CF71-13F2-328E42864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6BD1A-F49D-4B8C-B2C8-CFB58E9B76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1448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1EA3FB-8882-4A4D-9373-4270DCD3E2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D3AF8F6-63B3-22C5-A473-F5A9769E26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6E8DA2-6414-72A9-FFD4-EC6835837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81011-A9D2-41A7-B504-2CB9FE23624C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63B6FA-E8A0-6549-4A71-0BA6A8935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D65525-DC1D-7A94-DC97-9D72E0F20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6BD1A-F49D-4B8C-B2C8-CFB58E9B76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5112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6C38B9-026D-B6A4-C761-75A8E702A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7CA3DF-72CA-68EA-0276-18FC551DB8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D16118-44BD-C28D-70B0-A1A9FACD0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81011-A9D2-41A7-B504-2CB9FE23624C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E5C9EA-54DB-C58A-38E0-ACB48DE6B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1EB25E-CBDE-5E03-67A9-059D698E8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6BD1A-F49D-4B8C-B2C8-CFB58E9B76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1862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02B336-274F-209A-6D2C-345558502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9A4023-29D0-E356-AF21-D2E5E8F40A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42EE86-42DA-785B-737C-0ED8596F9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81011-A9D2-41A7-B504-2CB9FE23624C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0EFC37-A7DE-C23C-735C-BD612F6BB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9751D1-15DA-8C0E-ECB6-09C0926D7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6BD1A-F49D-4B8C-B2C8-CFB58E9B76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5849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59CFAA-CE75-A9EC-95C9-1074B1EA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81CA46F-295F-656D-3B53-480942809B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83B808-73C2-EA35-B37A-6CA0CDBCEA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C56B054-C52C-82FA-DFE1-0EE5F54A5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81011-A9D2-41A7-B504-2CB9FE23624C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7858FC5-E9D1-D251-0118-3D3C5C3E1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9DD2868-9B8B-F888-ED0D-68CE767CC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6BD1A-F49D-4B8C-B2C8-CFB58E9B76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3850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F896CB-7057-DB4B-D1D1-F1E1B6C1E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C8C4BCD-1482-E609-7589-2751985490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40CC2AC-2870-39C0-9D90-199B619A84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6E78CBD-828E-7B81-1D27-6F1523F7FA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04B160A-11B7-B5DC-1041-ECC51A38D7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02D5324-D8C9-8E16-EEA6-01FB560A5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81011-A9D2-41A7-B504-2CB9FE23624C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59EEDBF-E32A-52C9-1491-E2DD78DD7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B4A6357-9739-4ECA-FEA8-7450CC5BA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6BD1A-F49D-4B8C-B2C8-CFB58E9B76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670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C378A4-DAF6-3BDA-73FD-C3FEA15EF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6320132-D7DB-7489-9183-7D69C775F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81011-A9D2-41A7-B504-2CB9FE23624C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3724769-FFFA-49FB-94F5-C94B2AAC3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991F52A-F6F7-E1AA-240E-F2BA1843F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6BD1A-F49D-4B8C-B2C8-CFB58E9B76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619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92A86A3-331B-5F6A-917E-517A307CC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81011-A9D2-41A7-B504-2CB9FE23624C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9360D9A-08E7-EF2F-68D4-46F4CDBCA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4F1B57C-0986-96D7-8D9C-F49B8B699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6BD1A-F49D-4B8C-B2C8-CFB58E9B76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606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F147C2-4407-FEC6-C1F5-8B7468F0F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2B09BF-93D9-C93C-FC76-4D96281163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A772D56-D866-700C-2829-22AEB1736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82D5BE3-58BB-EFF6-D765-28D1521E8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81011-A9D2-41A7-B504-2CB9FE23624C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D0747C-335C-2373-B134-DC04E2A22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A5C396-8100-82C6-EAF0-F302FAD65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6BD1A-F49D-4B8C-B2C8-CFB58E9B76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6830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2BE940-E364-5B28-48B8-F33733CC8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9A4BD3E-5869-A368-8CC0-6DF333ED7D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7B05B9-4CA8-9EA1-A652-700E6839F1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B58DA96-CFB7-A5E4-6844-A2C445360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81011-A9D2-41A7-B504-2CB9FE23624C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28AAB78-5A70-8FEF-9776-E943291AB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0B4C40-AD4B-E9A5-660B-55A209C4F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6BD1A-F49D-4B8C-B2C8-CFB58E9B76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930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642A05-017F-0969-3E22-4730D0FE0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40F0F9-1BB9-E4B5-5852-E8C31BF434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02F2F1-31CF-487F-A13F-C5DD88FEA5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81011-A9D2-41A7-B504-2CB9FE23624C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7C5C52-C59C-B406-89B7-4F3D5767B3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B02083-40AC-C0C4-1CB5-AE5195ADAF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A6BD1A-F49D-4B8C-B2C8-CFB58E9B76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450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gif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gif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image" Target="../media/image17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instagram.com/reel/DO6EQceiOwT/?igsh=MTdoc3k3Z25uMzU4eA==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doi.org/10.30564/fls.v7i10.10949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gif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445DB0-7984-1F90-F6BC-018DA3A49F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7199" y="334963"/>
            <a:ext cx="9973733" cy="2387600"/>
          </a:xfrm>
        </p:spPr>
        <p:txBody>
          <a:bodyPr>
            <a:normAutofit/>
          </a:bodyPr>
          <a:lstStyle/>
          <a:p>
            <a:r>
              <a:rPr lang="en-US" b="1" dirty="0" err="1">
                <a:solidFill>
                  <a:srgbClr val="C00000"/>
                </a:solidFill>
                <a:effectLst/>
                <a:latin typeface="+mn-lt"/>
                <a:ea typeface="Segoe UI Symbol" panose="020B0502040204020203" pitchFamily="34" charset="0"/>
              </a:rPr>
              <a:t>Abai</a:t>
            </a:r>
            <a:r>
              <a:rPr lang="ru-RU" b="1" dirty="0">
                <a:solidFill>
                  <a:srgbClr val="C00000"/>
                </a:solidFill>
                <a:effectLst/>
                <a:latin typeface="+mn-lt"/>
                <a:ea typeface="Segoe UI Symbol" panose="020B0502040204020203" pitchFamily="34" charset="0"/>
              </a:rPr>
              <a:t> 180: </a:t>
            </a:r>
            <a:r>
              <a:rPr lang="en-US" b="1" dirty="0">
                <a:solidFill>
                  <a:srgbClr val="C00000"/>
                </a:solidFill>
                <a:effectLst/>
                <a:latin typeface="+mn-lt"/>
                <a:ea typeface="Segoe UI Symbol" panose="020B0502040204020203" pitchFamily="34" charset="0"/>
              </a:rPr>
              <a:t>Digital Renaissance</a:t>
            </a:r>
            <a:endParaRPr lang="ru-RU" b="1" dirty="0">
              <a:solidFill>
                <a:srgbClr val="C00000"/>
              </a:solidFill>
              <a:latin typeface="+mn-lt"/>
              <a:ea typeface="Segoe UI Symbol" panose="020B0502040204020203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7F850E4-2638-40B6-DE47-56AD542A8B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27200" y="2899305"/>
            <a:ext cx="9144000" cy="3332162"/>
          </a:xfrm>
        </p:spPr>
        <p:txBody>
          <a:bodyPr>
            <a:normAutofit/>
          </a:bodyPr>
          <a:lstStyle/>
          <a:p>
            <a:endParaRPr lang="ru-RU" b="1" dirty="0"/>
          </a:p>
          <a:p>
            <a:endParaRPr lang="ru-RU" b="1" dirty="0"/>
          </a:p>
          <a:p>
            <a:r>
              <a:rPr lang="ru-RU" sz="2800" b="1" dirty="0">
                <a:solidFill>
                  <a:srgbClr val="002060"/>
                </a:solidFill>
                <a:ea typeface="Segoe UI Symbol" panose="020B0502040204020203" pitchFamily="34" charset="0"/>
              </a:rPr>
              <a:t>Отчет </a:t>
            </a:r>
          </a:p>
          <a:p>
            <a:r>
              <a:rPr lang="ru-RU" sz="2800" b="1" dirty="0">
                <a:solidFill>
                  <a:srgbClr val="002060"/>
                </a:solidFill>
                <a:ea typeface="Segoe UI Symbol" panose="020B0502040204020203" pitchFamily="34" charset="0"/>
              </a:rPr>
              <a:t>по международному проекту </a:t>
            </a:r>
            <a:r>
              <a:rPr lang="ru-RU" sz="2800" b="1" dirty="0" err="1">
                <a:solidFill>
                  <a:srgbClr val="002060"/>
                </a:solidFill>
                <a:ea typeface="Segoe UI Symbol" panose="020B0502040204020203" pitchFamily="34" charset="0"/>
              </a:rPr>
              <a:t>КазНПУ</a:t>
            </a:r>
            <a:r>
              <a:rPr lang="ru-RU" sz="2800" b="1" dirty="0">
                <a:solidFill>
                  <a:srgbClr val="002060"/>
                </a:solidFill>
                <a:ea typeface="Segoe UI Symbol" panose="020B0502040204020203" pitchFamily="34" charset="0"/>
              </a:rPr>
              <a:t> имени Абая</a:t>
            </a:r>
          </a:p>
          <a:p>
            <a:endParaRPr lang="ru-RU" b="1" dirty="0">
              <a:solidFill>
                <a:srgbClr val="002060"/>
              </a:solidFill>
              <a:ea typeface="Segoe UI Symbol" panose="020B0502040204020203" pitchFamily="34" charset="0"/>
            </a:endParaRPr>
          </a:p>
          <a:p>
            <a:pPr algn="r"/>
            <a:endParaRPr lang="ru-RU" b="1" dirty="0">
              <a:solidFill>
                <a:srgbClr val="002060"/>
              </a:solidFill>
              <a:ea typeface="Segoe UI Symbol" panose="020B0502040204020203" pitchFamily="34" charset="0"/>
            </a:endParaRPr>
          </a:p>
          <a:p>
            <a:pPr algn="r"/>
            <a:r>
              <a:rPr lang="ru-RU" sz="2000" b="1" dirty="0">
                <a:solidFill>
                  <a:srgbClr val="002060"/>
                </a:solidFill>
                <a:ea typeface="Segoe UI Symbol" panose="020B0502040204020203" pitchFamily="34" charset="0"/>
              </a:rPr>
              <a:t>Руководитель: д.ф.н., профессор Абишева С.Д.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BFE7762-C78C-F1C1-2819-8510D5D50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052" y="217717"/>
            <a:ext cx="1298561" cy="1054699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E9EE44A5-25BB-91E8-3289-347297035C3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2" r="312"/>
          <a:stretch>
            <a:fillRect/>
          </a:stretch>
        </p:blipFill>
        <p:spPr>
          <a:xfrm>
            <a:off x="431800" y="334963"/>
            <a:ext cx="1030975" cy="69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0738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4BFA6F-F990-BFBE-446F-B4C39B8DC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b="1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Командировка в Туринский Университет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F53B9C-7788-2155-EAE2-6662253CC5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586133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14-21 ноября 2025 г. 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ea typeface="SimSun" panose="02010600030101010101" pitchFamily="2" charset="-122"/>
                <a:cs typeface="Arial" panose="020B0604020202020204" pitchFamily="34" charset="0"/>
              </a:rPr>
              <a:t>Прочитаны лекции: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ea typeface="SimSun" panose="02010600030101010101" pitchFamily="2" charset="-122"/>
                <a:cs typeface="Arial" panose="020B0604020202020204" pitchFamily="34" charset="0"/>
              </a:rPr>
              <a:t>д</a:t>
            </a:r>
            <a:r>
              <a:rPr lang="ru-RU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.ф.н. профессор </a:t>
            </a:r>
            <a:r>
              <a:rPr lang="ru-RU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Абишева</a:t>
            </a:r>
            <a:r>
              <a:rPr lang="ru-RU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С.Д.: «</a:t>
            </a:r>
            <a:r>
              <a:rPr lang="ru-RU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Abai</a:t>
            </a:r>
            <a:r>
              <a:rPr lang="ru-RU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180: Digital Renaissance»;</a:t>
            </a:r>
          </a:p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  <a:ea typeface="SimSun" panose="02010600030101010101" pitchFamily="2" charset="-122"/>
                <a:cs typeface="Arial" panose="020B0604020202020204" pitchFamily="34" charset="0"/>
              </a:rPr>
              <a:t>PhD</a:t>
            </a:r>
            <a:r>
              <a:rPr lang="ru-RU" dirty="0">
                <a:solidFill>
                  <a:srgbClr val="002060"/>
                </a:solidFill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ea typeface="SimSun" panose="02010600030101010101" pitchFamily="2" charset="-122"/>
                <a:cs typeface="Arial" panose="020B0604020202020204" pitchFamily="34" charset="0"/>
              </a:rPr>
              <a:t>ассоц.проф</a:t>
            </a:r>
            <a:r>
              <a:rPr lang="ru-RU" dirty="0">
                <a:solidFill>
                  <a:srgbClr val="002060"/>
                </a:solidFill>
                <a:ea typeface="SimSun" panose="02010600030101010101" pitchFamily="2" charset="-122"/>
                <a:cs typeface="Arial" panose="020B0604020202020204" pitchFamily="34" charset="0"/>
              </a:rPr>
              <a:t>. Сабирова Д.А. </a:t>
            </a:r>
            <a:r>
              <a:rPr lang="ru-RU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«Образ Казахстана в мировой культуре»</a:t>
            </a:r>
            <a:r>
              <a:rPr lang="ru-RU" dirty="0">
                <a:solidFill>
                  <a:srgbClr val="002060"/>
                </a:solidFill>
                <a:ea typeface="SimSun" panose="02010600030101010101" pitchFamily="2" charset="-122"/>
                <a:cs typeface="Arial" panose="020B0604020202020204" pitchFamily="34" charset="0"/>
              </a:rPr>
              <a:t>;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к.ф.н., </a:t>
            </a:r>
            <a:r>
              <a:rPr lang="ru-RU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ст.препод</a:t>
            </a:r>
            <a:r>
              <a:rPr lang="ru-RU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. </a:t>
            </a:r>
            <a:r>
              <a:rPr lang="ru-RU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Хавайдарова</a:t>
            </a:r>
            <a:r>
              <a:rPr lang="ru-RU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М.М.: «Мост между Западом и Востоком: поэтика гуманизма в творчестве Петрарки и Абая»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64CACF-8016-5ED9-C42E-8AE66FF47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172" y="2113492"/>
            <a:ext cx="3175075" cy="36322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0F088EC-47FF-3E30-B066-0C40733FD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877" y="151571"/>
            <a:ext cx="1298561" cy="1054699"/>
          </a:xfrm>
          <a:prstGeom prst="rect">
            <a:avLst/>
          </a:prstGeom>
        </p:spPr>
      </p:pic>
      <p:pic>
        <p:nvPicPr>
          <p:cNvPr id="6" name="Picture 11">
            <a:extLst>
              <a:ext uri="{FF2B5EF4-FFF2-40B4-BE49-F238E27FC236}">
                <a16:creationId xmlns:a16="http://schemas.microsoft.com/office/drawing/2014/main" id="{009F5891-D05C-87D3-2B03-438CA0BAB5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12" r="312"/>
          <a:stretch>
            <a:fillRect/>
          </a:stretch>
        </p:blipFill>
        <p:spPr>
          <a:xfrm>
            <a:off x="255669" y="226784"/>
            <a:ext cx="1030975" cy="69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19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D79C70-AB4B-488F-7ECE-D245BA530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83092"/>
            <a:ext cx="11752649" cy="762000"/>
          </a:xfrm>
        </p:spPr>
        <p:txBody>
          <a:bodyPr>
            <a:normAutofit/>
          </a:bodyPr>
          <a:lstStyle/>
          <a:p>
            <a:pPr algn="r"/>
            <a:r>
              <a:rPr lang="kk-KZ" b="1" dirty="0">
                <a:solidFill>
                  <a:srgbClr val="C00000"/>
                </a:solidFill>
                <a:latin typeface="+mn-lt"/>
              </a:rPr>
              <a:t> КАЗНПУ АБАЯ – ТУРИНСКИЙ УНИВЕРСИТЕТ   </a:t>
            </a:r>
            <a:endParaRPr lang="ru-RU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DB85FE-52B0-90BE-0C2B-045E620A3E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800" y="1239754"/>
            <a:ext cx="5588000" cy="523724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667" dirty="0">
              <a:solidFill>
                <a:schemeClr val="tx2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BF455BA-C07A-EC61-551D-E43166C0E43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212348" y="1889185"/>
            <a:ext cx="3845102" cy="423221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1BB8DD9-F789-5B30-7D05-D121AA9E7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551" y="1889185"/>
            <a:ext cx="3116649" cy="423221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A0B03FC-D6BE-50DB-CDFC-476127201A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8212" y="1109048"/>
            <a:ext cx="4533901" cy="556586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12A8E47-CEE9-2FB7-30C7-4D74CE548C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552" y="52386"/>
            <a:ext cx="1297287" cy="1056662"/>
          </a:xfrm>
          <a:prstGeom prst="rect">
            <a:avLst/>
          </a:prstGeom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0143BB46-3D05-4EED-1208-97B23C46E57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12" r="312"/>
          <a:stretch>
            <a:fillRect/>
          </a:stretch>
        </p:blipFill>
        <p:spPr>
          <a:xfrm>
            <a:off x="224395" y="132291"/>
            <a:ext cx="1117600" cy="81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9266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322AE7-68BC-138A-A22C-EFBAFFD0A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+mn-lt"/>
              </a:rPr>
              <a:t>Подкасты (на русском языке)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AC6D46-432C-9A2C-483A-5B18598FAB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Д.А. Сабирова «Жизнь и творчество Абая» 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С.Д. Абишева «Толкование </a:t>
            </a:r>
            <a:r>
              <a:rPr lang="en-US" dirty="0">
                <a:solidFill>
                  <a:srgbClr val="002060"/>
                </a:solidFill>
              </a:rPr>
              <a:t>“</a:t>
            </a:r>
            <a:r>
              <a:rPr lang="ru-RU" dirty="0">
                <a:solidFill>
                  <a:srgbClr val="002060"/>
                </a:solidFill>
              </a:rPr>
              <a:t>Слов назидания</a:t>
            </a:r>
            <a:r>
              <a:rPr lang="en-US" dirty="0">
                <a:solidFill>
                  <a:srgbClr val="002060"/>
                </a:solidFill>
              </a:rPr>
              <a:t>”</a:t>
            </a:r>
            <a:r>
              <a:rPr lang="ru-RU" dirty="0">
                <a:solidFill>
                  <a:srgbClr val="002060"/>
                </a:solidFill>
              </a:rPr>
              <a:t> Абая» 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М.М. </a:t>
            </a:r>
            <a:r>
              <a:rPr lang="ru-RU" dirty="0" err="1">
                <a:solidFill>
                  <a:srgbClr val="002060"/>
                </a:solidFill>
              </a:rPr>
              <a:t>Хавайдарова</a:t>
            </a:r>
            <a:r>
              <a:rPr lang="ru-RU" dirty="0">
                <a:solidFill>
                  <a:srgbClr val="002060"/>
                </a:solidFill>
              </a:rPr>
              <a:t> «Поэтика гуманизма в творчестве Петрарки и Абая»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2C41BA-875A-0C14-EB42-067959810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352" y="365125"/>
            <a:ext cx="1297287" cy="1056662"/>
          </a:xfrm>
          <a:prstGeom prst="rect">
            <a:avLst/>
          </a:prstGeom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id="{9B111A21-70F2-12FE-E2C7-F9896CE5E8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2" r="312"/>
          <a:stretch>
            <a:fillRect/>
          </a:stretch>
        </p:blipFill>
        <p:spPr>
          <a:xfrm>
            <a:off x="572507" y="442301"/>
            <a:ext cx="1030975" cy="69797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0F9FA4D-2072-BBE2-3555-5A709BFAAB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3701" y="3776133"/>
            <a:ext cx="1740499" cy="292115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D3870CF-72D0-18DE-52CE-D1DE5F5B5E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3881707"/>
            <a:ext cx="3322649" cy="26111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7C305F5-BC72-7534-B6E6-7A45A46C53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641" y="3450566"/>
            <a:ext cx="4631267" cy="347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5121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0CAEB0-61F4-77B5-18BD-8783AF2A8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b="1" dirty="0">
                <a:solidFill>
                  <a:srgbClr val="C00000"/>
                </a:solidFill>
                <a:latin typeface="+mn-lt"/>
              </a:rPr>
              <a:t>Литературная гостиная                                                «Я открыл для себя поэта...»  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FD8A16-97B5-B067-721D-53AE091F2C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1. «Слово Абая в ХХI веке»                                                                                                                                                                                                 (17 апреля 2025 г.)</a:t>
            </a: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2. «С Абаем в сердце» (6 октября 2025 г.)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совместно с СЛ № 165 и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НИ ННГУ им. Н. Лобачевского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3129EB-5DED-A55B-047F-6D95458BA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2158" y="1601025"/>
            <a:ext cx="3795622" cy="268630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B4297D4-89C9-0A4A-CF23-E34301626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0722" y="3887428"/>
            <a:ext cx="1896020" cy="276061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C1A5569-EC55-AA38-8DC8-7ECCA99DD6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352" y="365125"/>
            <a:ext cx="1297287" cy="1056662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D23691CB-15D2-1889-0A00-C707BC138A6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12" r="312"/>
          <a:stretch>
            <a:fillRect/>
          </a:stretch>
        </p:blipFill>
        <p:spPr>
          <a:xfrm>
            <a:off x="572507" y="442301"/>
            <a:ext cx="1030975" cy="69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2081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6D4688-5E2C-357E-011D-50C373E81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+mn-lt"/>
              </a:rPr>
              <a:t>«Уголок Абая» в России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459694F-5126-DAF9-6453-44CCFDC2CE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Открыт «Уголок Абая» в НИ ННГУ им. Н. Лобачевского (6 октября 2025 г.).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D79DA2F-9E68-4489-1719-074F8EAAD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3817" y="2702922"/>
            <a:ext cx="7087249" cy="360897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6C5B81E-0A6C-6718-6E4F-4E462845D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352" y="365125"/>
            <a:ext cx="1297287" cy="1056662"/>
          </a:xfrm>
          <a:prstGeom prst="rect">
            <a:avLst/>
          </a:prstGeom>
        </p:spPr>
      </p:pic>
      <p:pic>
        <p:nvPicPr>
          <p:cNvPr id="6" name="Picture 11">
            <a:extLst>
              <a:ext uri="{FF2B5EF4-FFF2-40B4-BE49-F238E27FC236}">
                <a16:creationId xmlns:a16="http://schemas.microsoft.com/office/drawing/2014/main" id="{B6676F71-0976-CDC1-5A98-4BFECBB11A7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12" r="312"/>
          <a:stretch>
            <a:fillRect/>
          </a:stretch>
        </p:blipFill>
        <p:spPr>
          <a:xfrm>
            <a:off x="572507" y="442301"/>
            <a:ext cx="1030975" cy="69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8104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748C22-F981-0A9C-DBD5-FE63DA22E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                      </a:t>
            </a:r>
            <a:r>
              <a:rPr lang="ru-RU" sz="6000" b="1" dirty="0">
                <a:solidFill>
                  <a:srgbClr val="C00000"/>
                </a:solidFill>
                <a:latin typeface="+mn-lt"/>
              </a:rPr>
              <a:t>«На волне Абая»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6B5017-3C56-5597-7869-7A3C25D73B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Поддержка челленджа «На волне Абая», организованного                               М. Пономаренко (Польша)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44ACEB6-4439-C43A-83A0-B638D82C56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3951" r="1050" b="15555"/>
          <a:stretch/>
        </p:blipFill>
        <p:spPr>
          <a:xfrm>
            <a:off x="8289519" y="2540000"/>
            <a:ext cx="1892660" cy="33358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AD955F7-206A-DDAF-F30C-10343F6C8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399" y="2853267"/>
            <a:ext cx="2389644" cy="173249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71B9FF3-7442-3688-69E3-D955C3074F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6920" y="2853267"/>
            <a:ext cx="3497540" cy="293793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5F9AEA0-25F4-C9B8-42A5-7E9AF7B0A3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556" y="195792"/>
            <a:ext cx="1297287" cy="1056662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4068F2E4-3BF7-0DBB-2EDC-75556003B85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12" r="312"/>
          <a:stretch>
            <a:fillRect/>
          </a:stretch>
        </p:blipFill>
        <p:spPr>
          <a:xfrm>
            <a:off x="322711" y="329936"/>
            <a:ext cx="1030975" cy="69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6719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07F41B-CF5C-C286-CA25-D94C50BF1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ru-RU" sz="4000" b="1" dirty="0">
                <a:solidFill>
                  <a:srgbClr val="C00000"/>
                </a:solidFill>
                <a:latin typeface="+mn-lt"/>
              </a:rPr>
              <a:t>Участие в Форуме </a:t>
            </a:r>
            <a:br>
              <a:rPr lang="ru-RU" sz="4000" b="1" dirty="0">
                <a:solidFill>
                  <a:srgbClr val="C00000"/>
                </a:solidFill>
                <a:latin typeface="+mn-lt"/>
              </a:rPr>
            </a:br>
            <a:r>
              <a:rPr lang="ru-RU" sz="4000" b="1" dirty="0">
                <a:solidFill>
                  <a:srgbClr val="C00000"/>
                </a:solidFill>
                <a:latin typeface="+mn-lt"/>
              </a:rPr>
              <a:t>«Наследие Абая (1-5 декабря 2025 г.)</a:t>
            </a:r>
            <a:endParaRPr lang="ru-RU" sz="4000" dirty="0">
              <a:latin typeface="+mn-lt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0D71AAE-25AC-1BE4-A437-A5F71338C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56" y="195792"/>
            <a:ext cx="1297287" cy="1056662"/>
          </a:xfrm>
          <a:prstGeom prst="rect">
            <a:avLst/>
          </a:prstGeom>
        </p:spPr>
      </p:pic>
      <p:pic>
        <p:nvPicPr>
          <p:cNvPr id="6" name="Picture 11">
            <a:extLst>
              <a:ext uri="{FF2B5EF4-FFF2-40B4-BE49-F238E27FC236}">
                <a16:creationId xmlns:a16="http://schemas.microsoft.com/office/drawing/2014/main" id="{8560A391-8A7A-2B2F-1F0D-F86B1CB3CF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2" r="312"/>
          <a:stretch>
            <a:fillRect/>
          </a:stretch>
        </p:blipFill>
        <p:spPr>
          <a:xfrm>
            <a:off x="322711" y="329936"/>
            <a:ext cx="1030975" cy="697970"/>
          </a:xfrm>
          <a:prstGeom prst="rect">
            <a:avLst/>
          </a:prstGeom>
        </p:spPr>
      </p:pic>
      <p:pic>
        <p:nvPicPr>
          <p:cNvPr id="7" name="Объект 4">
            <a:extLst>
              <a:ext uri="{FF2B5EF4-FFF2-40B4-BE49-F238E27FC236}">
                <a16:creationId xmlns:a16="http://schemas.microsoft.com/office/drawing/2014/main" id="{0975AE2E-2CB1-B694-DF9E-18B190DB010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/>
          <a:srcRect t="5326" r="1096" b="7309"/>
          <a:stretch/>
        </p:blipFill>
        <p:spPr>
          <a:xfrm>
            <a:off x="250193" y="1544723"/>
            <a:ext cx="2273563" cy="435133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2887928-DE02-75FB-2A4E-4CFE4F6E41B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287" t="11698" r="37454" b="9931"/>
          <a:stretch/>
        </p:blipFill>
        <p:spPr>
          <a:xfrm>
            <a:off x="3039245" y="1690688"/>
            <a:ext cx="4944932" cy="4621692"/>
          </a:xfrm>
          <a:prstGeom prst="rect">
            <a:avLst/>
          </a:prstGeom>
        </p:spPr>
      </p:pic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97B2F7AA-3B80-D0B7-1150-1180C5E3F77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8217869" y="1896223"/>
            <a:ext cx="3620421" cy="360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8444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05A92E-99F7-0A9C-865B-583996B1B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467" y="365125"/>
            <a:ext cx="11485977" cy="1325563"/>
          </a:xfrm>
        </p:spPr>
        <p:txBody>
          <a:bodyPr>
            <a:noAutofit/>
          </a:bodyPr>
          <a:lstStyle/>
          <a:p>
            <a:pPr algn="r"/>
            <a:r>
              <a:rPr lang="ru-RU" sz="4800" b="1" dirty="0">
                <a:solidFill>
                  <a:srgbClr val="C00000"/>
                </a:solidFill>
                <a:latin typeface="+mn-lt"/>
              </a:rPr>
              <a:t>Сайт проекта hptts://abairepresent.kz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29A4A4-A4C5-C262-068B-EC465D5161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C6C3151-B449-B976-C962-2F38EAD2FF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234" r="1042" b="10865"/>
          <a:stretch/>
        </p:blipFill>
        <p:spPr>
          <a:xfrm>
            <a:off x="118533" y="1524264"/>
            <a:ext cx="11954933" cy="50038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A94DE72-0C98-F95F-04BC-FA097C3BC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556" y="195792"/>
            <a:ext cx="1297287" cy="1056662"/>
          </a:xfrm>
          <a:prstGeom prst="rect">
            <a:avLst/>
          </a:prstGeom>
        </p:spPr>
      </p:pic>
      <p:pic>
        <p:nvPicPr>
          <p:cNvPr id="6" name="Picture 11">
            <a:extLst>
              <a:ext uri="{FF2B5EF4-FFF2-40B4-BE49-F238E27FC236}">
                <a16:creationId xmlns:a16="http://schemas.microsoft.com/office/drawing/2014/main" id="{8E4CA313-9968-C818-A77C-ECF1CD18653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12" r="312"/>
          <a:stretch>
            <a:fillRect/>
          </a:stretch>
        </p:blipFill>
        <p:spPr>
          <a:xfrm>
            <a:off x="322711" y="329936"/>
            <a:ext cx="1030975" cy="69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533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C3ACC9-4E0D-8613-9DC4-0A77FD3EB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rgbClr val="C00000"/>
                </a:solidFill>
                <a:latin typeface="+mn-lt"/>
                <a:ea typeface="Segoe UI Symbol" panose="020B0502040204020203" pitchFamily="34" charset="0"/>
              </a:rPr>
              <a:t>Сведения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4A3D7B-D73E-4A80-8498-488DCD76A9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dirty="0">
              <a:solidFill>
                <a:srgbClr val="002060"/>
              </a:solidFill>
            </a:endParaRPr>
          </a:p>
          <a:p>
            <a:r>
              <a:rPr lang="ru-RU" dirty="0">
                <a:solidFill>
                  <a:srgbClr val="002060"/>
                </a:solidFill>
                <a:ea typeface="Segoe UI Symbol" panose="020B0502040204020203" pitchFamily="34" charset="0"/>
              </a:rPr>
              <a:t>Наименование конкурса: Грантовое финансирование ректора </a:t>
            </a:r>
            <a:r>
              <a:rPr lang="ru-RU" dirty="0" err="1">
                <a:solidFill>
                  <a:srgbClr val="002060"/>
                </a:solidFill>
                <a:ea typeface="Segoe UI Symbol" panose="020B0502040204020203" pitchFamily="34" charset="0"/>
              </a:rPr>
              <a:t>КазНПУ</a:t>
            </a:r>
            <a:r>
              <a:rPr lang="ru-RU" dirty="0">
                <a:solidFill>
                  <a:srgbClr val="002060"/>
                </a:solidFill>
                <a:ea typeface="Segoe UI Symbol" panose="020B0502040204020203" pitchFamily="34" charset="0"/>
              </a:rPr>
              <a:t> им. Абая на реализацию международных научных проектов совместно с зарубежными вузами-партнерами </a:t>
            </a:r>
          </a:p>
          <a:p>
            <a:r>
              <a:rPr lang="ru-RU" dirty="0">
                <a:solidFill>
                  <a:srgbClr val="002060"/>
                </a:solidFill>
                <a:ea typeface="Segoe UI Symbol" panose="020B0502040204020203" pitchFamily="34" charset="0"/>
              </a:rPr>
              <a:t>Партнер: Туринский университет (</a:t>
            </a:r>
            <a:r>
              <a:rPr lang="en-US" dirty="0">
                <a:solidFill>
                  <a:srgbClr val="002060"/>
                </a:solidFill>
                <a:ea typeface="Segoe UI Symbol" panose="020B0502040204020203" pitchFamily="34" charset="0"/>
              </a:rPr>
              <a:t>QS World University Ranking -371</a:t>
            </a:r>
            <a:r>
              <a:rPr lang="ru-RU" dirty="0">
                <a:solidFill>
                  <a:srgbClr val="002060"/>
                </a:solidFill>
                <a:ea typeface="Segoe UI Symbol" panose="020B0502040204020203" pitchFamily="34" charset="0"/>
              </a:rPr>
              <a:t>)</a:t>
            </a:r>
            <a:endParaRPr lang="en-US" dirty="0">
              <a:solidFill>
                <a:srgbClr val="002060"/>
              </a:solidFill>
              <a:ea typeface="Segoe UI Symbol" panose="020B0502040204020203" pitchFamily="34" charset="0"/>
            </a:endParaRPr>
          </a:p>
          <a:p>
            <a:endParaRPr lang="en-US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602C5F7-B5CA-87C4-5151-6E8AF1006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052" y="217717"/>
            <a:ext cx="1298561" cy="1054699"/>
          </a:xfrm>
          <a:prstGeom prst="rect">
            <a:avLst/>
          </a:prstGeom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id="{BD260689-6FC8-27F5-8BCA-C70EA64567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2" r="312"/>
          <a:stretch>
            <a:fillRect/>
          </a:stretch>
        </p:blipFill>
        <p:spPr>
          <a:xfrm>
            <a:off x="431800" y="334963"/>
            <a:ext cx="1030975" cy="69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158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F11975-64E5-511B-1F7A-79F9078D8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61133" cy="1325563"/>
          </a:xfrm>
        </p:spPr>
        <p:txBody>
          <a:bodyPr>
            <a:normAutofit/>
          </a:bodyPr>
          <a:lstStyle/>
          <a:p>
            <a:pPr algn="r"/>
            <a:r>
              <a:rPr lang="ru-RU" sz="4800" b="1" dirty="0">
                <a:solidFill>
                  <a:srgbClr val="C00000"/>
                </a:solidFill>
                <a:latin typeface="+mn-lt"/>
                <a:ea typeface="Segoe UI Symbol" panose="020B0502040204020203" pitchFamily="34" charset="0"/>
              </a:rPr>
              <a:t>Конкурс «Абай в цифровом мире»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E87E39-E95E-7F52-64A1-C13AA4E59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    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ea typeface="Segoe UI Symbol" panose="020B0502040204020203" pitchFamily="34" charset="0"/>
              </a:rPr>
              <a:t>20 сентября 2025 г. проведен конкурс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ea typeface="Segoe UI Symbol" panose="020B0502040204020203" pitchFamily="34" charset="0"/>
              </a:rPr>
              <a:t>среди студентов 1-4 курсов 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ea typeface="Segoe UI Symbol" panose="020B0502040204020203" pitchFamily="34" charset="0"/>
              </a:rPr>
              <a:t>Факультета филологии</a:t>
            </a:r>
          </a:p>
          <a:p>
            <a:pPr marL="0" indent="0">
              <a:buNone/>
            </a:pPr>
            <a:endParaRPr lang="ru-RU" dirty="0">
              <a:hlinkClick r:id="rId2"/>
            </a:endParaRPr>
          </a:p>
          <a:p>
            <a:pPr marL="0" indent="0">
              <a:buNone/>
            </a:pPr>
            <a:endParaRPr lang="ru-RU" dirty="0">
              <a:hlinkClick r:id="rId2"/>
            </a:endParaRPr>
          </a:p>
          <a:p>
            <a:pPr marL="0" indent="0">
              <a:buNone/>
            </a:pPr>
            <a:endParaRPr lang="ru-RU" dirty="0">
              <a:hlinkClick r:id="rId2"/>
            </a:endParaRPr>
          </a:p>
          <a:p>
            <a:pPr marL="0" indent="0">
              <a:buNone/>
            </a:pPr>
            <a:endParaRPr lang="ru-RU" dirty="0">
              <a:hlinkClick r:id="rId2"/>
            </a:endParaRPr>
          </a:p>
          <a:p>
            <a:pPr marL="0" indent="0">
              <a:buNone/>
            </a:pPr>
            <a:r>
              <a:rPr lang="en-US" dirty="0">
                <a:ea typeface="Segoe UI Symbol" panose="020B0502040204020203" pitchFamily="34" charset="0"/>
                <a:hlinkClick r:id="rId2"/>
              </a:rPr>
              <a:t>https://www.instagram.com/reel/DO6EQceiOwT/?igsh=MTdoc3k3Z25uMzU4eA==</a:t>
            </a:r>
            <a:endParaRPr lang="ru-RU" dirty="0">
              <a:ea typeface="Segoe UI Symbol" panose="020B0502040204020203" pitchFamily="34" charset="0"/>
            </a:endParaRP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FFBF549-E6F7-8A6B-DB71-12DCE25043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25" r="1049"/>
          <a:stretch/>
        </p:blipFill>
        <p:spPr>
          <a:xfrm>
            <a:off x="8780586" y="1397490"/>
            <a:ext cx="1887414" cy="39127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B6816CE-55FD-5BB8-88CE-8CB343F895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t="5336" r="-1021"/>
          <a:stretch/>
        </p:blipFill>
        <p:spPr>
          <a:xfrm>
            <a:off x="6333391" y="1326092"/>
            <a:ext cx="1997482" cy="405553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6CF31E-DD49-5A0F-98AF-0FC549CE70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052" y="217717"/>
            <a:ext cx="1298561" cy="1054699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94E90AD7-8C36-DBC9-F52C-2F2DB7E342A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12" r="312"/>
          <a:stretch>
            <a:fillRect/>
          </a:stretch>
        </p:blipFill>
        <p:spPr>
          <a:xfrm>
            <a:off x="431800" y="334963"/>
            <a:ext cx="1030975" cy="69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998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5A5B91-2B79-869E-B186-FD5F6464F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br>
              <a:rPr lang="ru-RU" sz="5400" b="1" dirty="0">
                <a:solidFill>
                  <a:srgbClr val="C00000"/>
                </a:solidFill>
              </a:rPr>
            </a:br>
            <a:r>
              <a:rPr lang="en-US" sz="6600" b="1" dirty="0">
                <a:solidFill>
                  <a:srgbClr val="C00000"/>
                </a:solidFill>
                <a:latin typeface="+mn-lt"/>
                <a:ea typeface="Segoe UI Symbol" panose="020B0502040204020203" pitchFamily="34" charset="0"/>
              </a:rPr>
              <a:t>Scopus</a:t>
            </a:r>
            <a:br>
              <a:rPr lang="ru-RU" sz="6600" b="1" dirty="0">
                <a:solidFill>
                  <a:srgbClr val="C00000"/>
                </a:solidFill>
                <a:latin typeface="+mn-lt"/>
              </a:rPr>
            </a:br>
            <a:endParaRPr lang="ru-RU" sz="66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E3B304-76FB-BFCE-377D-924D4EADE9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481733" cy="4351338"/>
          </a:xfrm>
        </p:spPr>
        <p:txBody>
          <a:bodyPr>
            <a:normAutofit/>
          </a:bodyPr>
          <a:lstStyle/>
          <a:p>
            <a:pPr algn="l"/>
            <a:r>
              <a:rPr lang="en-US" b="1" i="0" dirty="0" err="1">
                <a:solidFill>
                  <a:srgbClr val="002060"/>
                </a:solidFill>
                <a:effectLst/>
                <a:ea typeface="Segoe UI Symbol" panose="020B0502040204020203" pitchFamily="34" charset="0"/>
              </a:rPr>
              <a:t>Khavaidarova</a:t>
            </a:r>
            <a:r>
              <a:rPr lang="en-US" b="1" i="0" dirty="0">
                <a:solidFill>
                  <a:srgbClr val="002060"/>
                </a:solidFill>
                <a:effectLst/>
                <a:ea typeface="Segoe UI Symbol" panose="020B0502040204020203" pitchFamily="34" charset="0"/>
              </a:rPr>
              <a:t> M.</a:t>
            </a:r>
            <a:r>
              <a:rPr lang="ru-RU" b="1" i="0" dirty="0">
                <a:solidFill>
                  <a:srgbClr val="002060"/>
                </a:solidFill>
                <a:effectLst/>
                <a:ea typeface="Segoe UI Symbol" panose="020B0502040204020203" pitchFamily="34" charset="0"/>
              </a:rPr>
              <a:t>, </a:t>
            </a:r>
            <a:r>
              <a:rPr lang="en-US" b="1" i="0" dirty="0" err="1">
                <a:solidFill>
                  <a:srgbClr val="002060"/>
                </a:solidFill>
                <a:effectLst/>
                <a:ea typeface="Segoe UI Symbol" panose="020B0502040204020203" pitchFamily="34" charset="0"/>
              </a:rPr>
              <a:t>Abisheva</a:t>
            </a:r>
            <a:r>
              <a:rPr lang="en-US" b="1" i="0" dirty="0">
                <a:solidFill>
                  <a:srgbClr val="002060"/>
                </a:solidFill>
                <a:effectLst/>
                <a:ea typeface="Segoe UI Symbol" panose="020B0502040204020203" pitchFamily="34" charset="0"/>
              </a:rPr>
              <a:t> S. D</a:t>
            </a:r>
            <a:r>
              <a:rPr lang="ru-RU" b="1" i="0" dirty="0">
                <a:solidFill>
                  <a:srgbClr val="002060"/>
                </a:solidFill>
                <a:effectLst/>
                <a:ea typeface="Segoe UI Symbol" panose="020B0502040204020203" pitchFamily="34" charset="0"/>
              </a:rPr>
              <a:t>. </a:t>
            </a:r>
            <a:r>
              <a:rPr lang="ru-RU" b="1" dirty="0">
                <a:solidFill>
                  <a:srgbClr val="002060"/>
                </a:solidFill>
                <a:ea typeface="Segoe UI Symbol" panose="020B0502040204020203" pitchFamily="34" charset="0"/>
              </a:rPr>
              <a:t>и</a:t>
            </a:r>
            <a:r>
              <a:rPr lang="ru-RU" b="1" i="0" dirty="0">
                <a:solidFill>
                  <a:srgbClr val="002060"/>
                </a:solidFill>
                <a:effectLst/>
                <a:ea typeface="Segoe UI Symbol" panose="020B0502040204020203" pitchFamily="34" charset="0"/>
              </a:rPr>
              <a:t> др. </a:t>
            </a:r>
          </a:p>
          <a:p>
            <a:pPr marL="0" indent="0" algn="l">
              <a:buNone/>
            </a:pPr>
            <a:r>
              <a:rPr lang="en-US" b="0" i="0" dirty="0" err="1">
                <a:solidFill>
                  <a:srgbClr val="002060"/>
                </a:solidFill>
                <a:effectLst/>
                <a:ea typeface="Segoe UI Symbol" panose="020B0502040204020203" pitchFamily="34" charset="0"/>
              </a:rPr>
              <a:t>Linguocultural</a:t>
            </a:r>
            <a:r>
              <a:rPr lang="en-US" b="0" i="0" dirty="0">
                <a:solidFill>
                  <a:srgbClr val="002060"/>
                </a:solidFill>
                <a:effectLst/>
                <a:ea typeface="Segoe UI Symbol" panose="020B0502040204020203" pitchFamily="34" charset="0"/>
              </a:rPr>
              <a:t> Analysis of Key Concepts </a:t>
            </a:r>
            <a:endParaRPr lang="ru-RU" b="0" i="0" dirty="0">
              <a:solidFill>
                <a:srgbClr val="002060"/>
              </a:solidFill>
              <a:effectLst/>
              <a:ea typeface="Segoe UI Symbol" panose="020B0502040204020203" pitchFamily="34" charset="0"/>
            </a:endParaRPr>
          </a:p>
          <a:p>
            <a:pPr marL="0" indent="0" algn="l">
              <a:buNone/>
            </a:pPr>
            <a:r>
              <a:rPr lang="en-US" b="0" i="0" dirty="0">
                <a:solidFill>
                  <a:srgbClr val="002060"/>
                </a:solidFill>
                <a:effectLst/>
                <a:ea typeface="Segoe UI Symbol" panose="020B0502040204020203" pitchFamily="34" charset="0"/>
              </a:rPr>
              <a:t>in Abai </a:t>
            </a:r>
            <a:r>
              <a:rPr lang="en-US" b="0" i="0" dirty="0" err="1">
                <a:solidFill>
                  <a:srgbClr val="002060"/>
                </a:solidFill>
                <a:effectLst/>
                <a:ea typeface="Segoe UI Symbol" panose="020B0502040204020203" pitchFamily="34" charset="0"/>
              </a:rPr>
              <a:t>Kunanbaev’s</a:t>
            </a:r>
            <a:r>
              <a:rPr lang="en-US" b="0" i="0" dirty="0">
                <a:solidFill>
                  <a:srgbClr val="002060"/>
                </a:solidFill>
                <a:effectLst/>
                <a:ea typeface="Segoe UI Symbol" panose="020B0502040204020203" pitchFamily="34" charset="0"/>
              </a:rPr>
              <a:t> </a:t>
            </a:r>
            <a:r>
              <a:rPr lang="en-US" b="0" dirty="0">
                <a:solidFill>
                  <a:srgbClr val="002060"/>
                </a:solidFill>
                <a:effectLst/>
                <a:ea typeface="Segoe UI Symbol" panose="020B0502040204020203" pitchFamily="34" charset="0"/>
              </a:rPr>
              <a:t>“Words of Edification”. </a:t>
            </a:r>
            <a:endParaRPr lang="ru-RU" b="0" dirty="0">
              <a:solidFill>
                <a:srgbClr val="002060"/>
              </a:solidFill>
              <a:effectLst/>
              <a:ea typeface="Segoe UI Symbol" panose="020B0502040204020203" pitchFamily="34" charset="0"/>
            </a:endParaRPr>
          </a:p>
          <a:p>
            <a:pPr marL="0" indent="0" algn="l">
              <a:buNone/>
            </a:pPr>
            <a:r>
              <a:rPr lang="en-US" b="0" dirty="0">
                <a:solidFill>
                  <a:srgbClr val="002060"/>
                </a:solidFill>
                <a:effectLst/>
                <a:ea typeface="Segoe UI Symbol" panose="020B0502040204020203" pitchFamily="34" charset="0"/>
              </a:rPr>
              <a:t>Journal of Cultural Analysis and Social Change, </a:t>
            </a:r>
            <a:endParaRPr lang="ru-RU" b="0" dirty="0">
              <a:solidFill>
                <a:srgbClr val="002060"/>
              </a:solidFill>
              <a:effectLst/>
              <a:ea typeface="Segoe UI Symbol" panose="020B0502040204020203" pitchFamily="34" charset="0"/>
            </a:endParaRPr>
          </a:p>
          <a:p>
            <a:pPr marL="0" indent="0" algn="l">
              <a:buNone/>
            </a:pPr>
            <a:r>
              <a:rPr lang="en-US" b="0" i="1" dirty="0">
                <a:solidFill>
                  <a:srgbClr val="002060"/>
                </a:solidFill>
                <a:effectLst/>
                <a:ea typeface="Segoe UI Symbol" panose="020B0502040204020203" pitchFamily="34" charset="0"/>
              </a:rPr>
              <a:t>11</a:t>
            </a:r>
            <a:r>
              <a:rPr lang="en-US" b="0" i="0" dirty="0">
                <a:solidFill>
                  <a:srgbClr val="002060"/>
                </a:solidFill>
                <a:effectLst/>
                <a:ea typeface="Segoe UI Symbol" panose="020B0502040204020203" pitchFamily="34" charset="0"/>
              </a:rPr>
              <a:t>(1), 712–720. </a:t>
            </a:r>
            <a:endParaRPr lang="ru-RU" b="0" i="0" dirty="0">
              <a:solidFill>
                <a:srgbClr val="002060"/>
              </a:solidFill>
              <a:effectLst/>
              <a:ea typeface="Segoe UI Symbol" panose="020B0502040204020203" pitchFamily="34" charset="0"/>
            </a:endParaRPr>
          </a:p>
          <a:p>
            <a:pPr marL="0" indent="0" algn="l">
              <a:buNone/>
            </a:pPr>
            <a:r>
              <a:rPr lang="en-US" b="0" i="0" dirty="0">
                <a:solidFill>
                  <a:srgbClr val="002060"/>
                </a:solidFill>
                <a:effectLst/>
                <a:ea typeface="Segoe UI Symbol" panose="020B0502040204020203" pitchFamily="34" charset="0"/>
              </a:rPr>
              <a:t>https://doi.org/10.64753/jcasc.v11i1.3930</a:t>
            </a:r>
            <a:endParaRPr lang="ru-RU" dirty="0">
              <a:solidFill>
                <a:srgbClr val="002060"/>
              </a:solidFill>
              <a:ea typeface="Segoe UI Symbol" panose="020B0502040204020203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116E3A-2124-A7CB-69F0-96636AF9E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8934" y="1825624"/>
            <a:ext cx="2827866" cy="40417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4C792C-8678-9E40-EFAA-1D74E7CB5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052" y="217717"/>
            <a:ext cx="1298561" cy="1054699"/>
          </a:xfrm>
          <a:prstGeom prst="rect">
            <a:avLst/>
          </a:prstGeom>
        </p:spPr>
      </p:pic>
      <p:pic>
        <p:nvPicPr>
          <p:cNvPr id="6" name="Picture 11">
            <a:extLst>
              <a:ext uri="{FF2B5EF4-FFF2-40B4-BE49-F238E27FC236}">
                <a16:creationId xmlns:a16="http://schemas.microsoft.com/office/drawing/2014/main" id="{09909DC7-BE43-BAE7-B909-926AA29F755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12" r="312"/>
          <a:stretch>
            <a:fillRect/>
          </a:stretch>
        </p:blipFill>
        <p:spPr>
          <a:xfrm>
            <a:off x="431800" y="334963"/>
            <a:ext cx="1030975" cy="69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8179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917745-DF90-CFCF-E7D5-49713EDE9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rgbClr val="C00000"/>
                </a:solidFill>
                <a:latin typeface="+mn-lt"/>
                <a:ea typeface="Segoe UI Symbol" panose="020B0502040204020203" pitchFamily="34" charset="0"/>
              </a:rPr>
              <a:t>Статьи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4785A8-0F26-B384-A096-292020E869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3200" b="1" dirty="0">
                <a:solidFill>
                  <a:srgbClr val="002060"/>
                </a:solidFill>
                <a:effectLst/>
                <a:ea typeface="Segoe UI Symbol" panose="020B0502040204020203" pitchFamily="34" charset="0"/>
              </a:rPr>
              <a:t>Абишева </a:t>
            </a:r>
            <a:r>
              <a:rPr lang="ru-RU" sz="3200" b="1" dirty="0">
                <a:solidFill>
                  <a:srgbClr val="002060"/>
                </a:solidFill>
                <a:ea typeface="Segoe UI Symbol" panose="020B0502040204020203" pitchFamily="34" charset="0"/>
              </a:rPr>
              <a:t>С.Д.</a:t>
            </a:r>
            <a:r>
              <a:rPr lang="ru-RU" sz="3200" b="1" dirty="0">
                <a:solidFill>
                  <a:srgbClr val="002060"/>
                </a:solidFill>
                <a:effectLst/>
                <a:ea typeface="Segoe UI Symbol" panose="020B0502040204020203" pitchFamily="34" charset="0"/>
              </a:rPr>
              <a:t>, </a:t>
            </a:r>
            <a:r>
              <a:rPr lang="ru-RU" sz="3200" b="1" dirty="0" err="1">
                <a:solidFill>
                  <a:srgbClr val="002060"/>
                </a:solidFill>
                <a:effectLst/>
                <a:ea typeface="Segoe UI Symbol" panose="020B0502040204020203" pitchFamily="34" charset="0"/>
              </a:rPr>
              <a:t>Асылбекова</a:t>
            </a:r>
            <a:r>
              <a:rPr lang="ru-RU" sz="3200" b="1" dirty="0">
                <a:solidFill>
                  <a:srgbClr val="002060"/>
                </a:solidFill>
                <a:effectLst/>
                <a:ea typeface="Segoe UI Symbol" panose="020B0502040204020203" pitchFamily="34" charset="0"/>
              </a:rPr>
              <a:t> </a:t>
            </a:r>
            <a:r>
              <a:rPr lang="ru-RU" sz="3200" b="1" dirty="0">
                <a:solidFill>
                  <a:srgbClr val="002060"/>
                </a:solidFill>
                <a:ea typeface="Segoe UI Symbol" panose="020B0502040204020203" pitchFamily="34" charset="0"/>
              </a:rPr>
              <a:t>М.С. </a:t>
            </a:r>
            <a:r>
              <a:rPr lang="ru-RU" sz="3200" dirty="0">
                <a:solidFill>
                  <a:srgbClr val="002060"/>
                </a:solidFill>
                <a:effectLst/>
                <a:ea typeface="Segoe UI Symbol" panose="020B0502040204020203" pitchFamily="34" charset="0"/>
              </a:rPr>
              <a:t>«Цветовой портрет рецептивного цикла о временах года Абая» в материалах сборника «Язык как способ познания мира: традиции и инновации» // Алматы: </a:t>
            </a:r>
            <a:r>
              <a:rPr lang="ru-RU" sz="3200" dirty="0" err="1">
                <a:solidFill>
                  <a:srgbClr val="002060"/>
                </a:solidFill>
                <a:effectLst/>
                <a:ea typeface="Segoe UI Symbol" panose="020B0502040204020203" pitchFamily="34" charset="0"/>
              </a:rPr>
              <a:t>Дарын</a:t>
            </a:r>
            <a:r>
              <a:rPr lang="ru-RU" sz="3200" dirty="0">
                <a:solidFill>
                  <a:srgbClr val="002060"/>
                </a:solidFill>
                <a:effectLst/>
                <a:ea typeface="Segoe UI Symbol" panose="020B0502040204020203" pitchFamily="34" charset="0"/>
              </a:rPr>
              <a:t>, 2025. – С. 242-252.</a:t>
            </a:r>
          </a:p>
          <a:p>
            <a:r>
              <a:rPr lang="en-US" sz="3200" b="1" i="0" dirty="0" err="1">
                <a:solidFill>
                  <a:srgbClr val="002060"/>
                </a:solidFill>
                <a:effectLst/>
                <a:ea typeface="Segoe UI Symbol" panose="020B0502040204020203" pitchFamily="34" charset="0"/>
                <a:cs typeface="Times New Roman" panose="02020603050405020304" pitchFamily="18" charset="0"/>
              </a:rPr>
              <a:t>Mehrinisa</a:t>
            </a:r>
            <a:r>
              <a:rPr lang="en-US" sz="3200" b="1" i="0" dirty="0">
                <a:solidFill>
                  <a:srgbClr val="002060"/>
                </a:solidFill>
                <a:effectLst/>
                <a:ea typeface="Segoe UI Symbol" panose="020B0502040204020203" pitchFamily="34" charset="0"/>
                <a:cs typeface="Times New Roman" panose="02020603050405020304" pitchFamily="18" charset="0"/>
              </a:rPr>
              <a:t>, K., </a:t>
            </a:r>
            <a:r>
              <a:rPr lang="en-US" sz="3200" b="1" i="0" dirty="0" err="1">
                <a:solidFill>
                  <a:srgbClr val="002060"/>
                </a:solidFill>
                <a:effectLst/>
                <a:ea typeface="Segoe UI Symbol" panose="020B0502040204020203" pitchFamily="34" charset="0"/>
                <a:cs typeface="Times New Roman" panose="02020603050405020304" pitchFamily="18" charset="0"/>
              </a:rPr>
              <a:t>Saule</a:t>
            </a:r>
            <a:r>
              <a:rPr lang="en-US" sz="3200" b="1" i="0" dirty="0">
                <a:solidFill>
                  <a:srgbClr val="002060"/>
                </a:solidFill>
                <a:effectLst/>
                <a:ea typeface="Segoe UI Symbol" panose="020B0502040204020203" pitchFamily="34" charset="0"/>
                <a:cs typeface="Times New Roman" panose="02020603050405020304" pitchFamily="18" charset="0"/>
              </a:rPr>
              <a:t>, A., Massimo, M., </a:t>
            </a:r>
            <a:r>
              <a:rPr lang="en-US" sz="3200" b="1" i="0" dirty="0" err="1">
                <a:solidFill>
                  <a:srgbClr val="002060"/>
                </a:solidFill>
                <a:effectLst/>
                <a:ea typeface="Segoe UI Symbol" panose="020B0502040204020203" pitchFamily="34" charset="0"/>
                <a:cs typeface="Times New Roman" panose="02020603050405020304" pitchFamily="18" charset="0"/>
              </a:rPr>
              <a:t>Zhanna</a:t>
            </a:r>
            <a:r>
              <a:rPr lang="en-US" sz="3200" b="1" i="0" dirty="0">
                <a:solidFill>
                  <a:srgbClr val="002060"/>
                </a:solidFill>
                <a:effectLst/>
                <a:ea typeface="Segoe UI Symbol" panose="020B0502040204020203" pitchFamily="34" charset="0"/>
                <a:cs typeface="Times New Roman" panose="02020603050405020304" pitchFamily="18" charset="0"/>
              </a:rPr>
              <a:t>, T., Gulnara, A., &amp; Aliya, O. </a:t>
            </a:r>
            <a:r>
              <a:rPr lang="en-US" sz="3200" b="0" i="0" dirty="0">
                <a:solidFill>
                  <a:srgbClr val="002060"/>
                </a:solidFill>
                <a:effectLst/>
                <a:ea typeface="Segoe UI Symbol" panose="020B0502040204020203" pitchFamily="34" charset="0"/>
                <a:cs typeface="Times New Roman" panose="02020603050405020304" pitchFamily="18" charset="0"/>
              </a:rPr>
              <a:t>(2025). </a:t>
            </a:r>
            <a:r>
              <a:rPr lang="en-US" sz="3200" b="0" i="0" dirty="0" err="1">
                <a:solidFill>
                  <a:srgbClr val="002060"/>
                </a:solidFill>
                <a:effectLst/>
                <a:ea typeface="Segoe UI Symbol" panose="020B0502040204020203" pitchFamily="34" charset="0"/>
                <a:cs typeface="Times New Roman" panose="02020603050405020304" pitchFamily="18" charset="0"/>
              </a:rPr>
              <a:t>Linguocultural</a:t>
            </a:r>
            <a:r>
              <a:rPr lang="en-US" sz="3200" b="0" i="0" dirty="0">
                <a:solidFill>
                  <a:srgbClr val="002060"/>
                </a:solidFill>
                <a:effectLst/>
                <a:ea typeface="Segoe UI Symbol" panose="020B0502040204020203" pitchFamily="34" charset="0"/>
                <a:cs typeface="Times New Roman" panose="02020603050405020304" pitchFamily="18" charset="0"/>
              </a:rPr>
              <a:t> Analysis of Key Concepts in </a:t>
            </a:r>
            <a:r>
              <a:rPr lang="en-US" sz="3200" b="0" i="0" dirty="0" err="1">
                <a:solidFill>
                  <a:srgbClr val="002060"/>
                </a:solidFill>
                <a:effectLst/>
                <a:ea typeface="Segoe UI Symbol" panose="020B0502040204020203" pitchFamily="34" charset="0"/>
                <a:cs typeface="Times New Roman" panose="02020603050405020304" pitchFamily="18" charset="0"/>
              </a:rPr>
              <a:t>Abai</a:t>
            </a:r>
            <a:r>
              <a:rPr lang="en-US" sz="3200" b="0" i="0" dirty="0">
                <a:solidFill>
                  <a:srgbClr val="002060"/>
                </a:solidFill>
                <a:effectLst/>
                <a:ea typeface="Segoe UI Symbol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2060"/>
                </a:solidFill>
                <a:effectLst/>
                <a:ea typeface="Segoe UI Symbol" panose="020B0502040204020203" pitchFamily="34" charset="0"/>
                <a:cs typeface="Times New Roman" panose="02020603050405020304" pitchFamily="18" charset="0"/>
              </a:rPr>
              <a:t>Kunanbaev’s</a:t>
            </a:r>
            <a:r>
              <a:rPr lang="en-US" sz="3200" b="0" i="0" dirty="0">
                <a:solidFill>
                  <a:srgbClr val="002060"/>
                </a:solidFill>
                <a:effectLst/>
                <a:ea typeface="Segoe UI Symbol" panose="020B0502040204020203" pitchFamily="34" charset="0"/>
                <a:cs typeface="Times New Roman" panose="02020603050405020304" pitchFamily="18" charset="0"/>
              </a:rPr>
              <a:t> "Words of Edification". </a:t>
            </a:r>
            <a:r>
              <a:rPr lang="en-US" sz="3200" b="0" i="1" dirty="0">
                <a:solidFill>
                  <a:srgbClr val="002060"/>
                </a:solidFill>
                <a:effectLst/>
                <a:ea typeface="Segoe UI Symbol" panose="020B0502040204020203" pitchFamily="34" charset="0"/>
                <a:cs typeface="Times New Roman" panose="02020603050405020304" pitchFamily="18" charset="0"/>
              </a:rPr>
              <a:t>Forum for Linguistic Studies</a:t>
            </a:r>
            <a:r>
              <a:rPr lang="en-US" sz="3200" b="0" i="0" dirty="0">
                <a:solidFill>
                  <a:srgbClr val="002060"/>
                </a:solidFill>
                <a:effectLst/>
                <a:ea typeface="Segoe UI Symbol" panose="020B0502040204020203" pitchFamily="34" charset="0"/>
                <a:cs typeface="Times New Roman" panose="02020603050405020304" pitchFamily="18" charset="0"/>
              </a:rPr>
              <a:t>, </a:t>
            </a:r>
            <a:r>
              <a:rPr lang="en-US" sz="3200" b="0" i="1" dirty="0">
                <a:solidFill>
                  <a:srgbClr val="002060"/>
                </a:solidFill>
                <a:effectLst/>
                <a:ea typeface="Segoe UI Symbol" panose="020B0502040204020203" pitchFamily="34" charset="0"/>
                <a:cs typeface="Times New Roman" panose="02020603050405020304" pitchFamily="18" charset="0"/>
              </a:rPr>
              <a:t>7</a:t>
            </a:r>
            <a:r>
              <a:rPr lang="en-US" sz="3200" b="0" i="0" dirty="0">
                <a:solidFill>
                  <a:srgbClr val="002060"/>
                </a:solidFill>
                <a:effectLst/>
                <a:ea typeface="Segoe UI Symbol" panose="020B0502040204020203" pitchFamily="34" charset="0"/>
                <a:cs typeface="Times New Roman" panose="02020603050405020304" pitchFamily="18" charset="0"/>
              </a:rPr>
              <a:t>(10), 1288–1297. </a:t>
            </a:r>
            <a:r>
              <a:rPr lang="en-US" sz="3200" b="0" i="0" dirty="0">
                <a:solidFill>
                  <a:srgbClr val="002060"/>
                </a:solidFill>
                <a:effectLst/>
                <a:ea typeface="Segoe UI Symbol" panose="020B0502040204020203" pitchFamily="34" charset="0"/>
                <a:cs typeface="Times New Roman" panose="02020603050405020304" pitchFamily="18" charset="0"/>
                <a:hlinkClick r:id="rId2"/>
              </a:rPr>
              <a:t>https://doi.org/10.30564/fls.v7i10.10949</a:t>
            </a:r>
            <a:endParaRPr lang="ru-RU" sz="3200" b="0" i="0" dirty="0">
              <a:solidFill>
                <a:srgbClr val="002060"/>
              </a:solidFill>
              <a:effectLst/>
              <a:ea typeface="Segoe UI Symbol" panose="020B0502040204020203" pitchFamily="34" charset="0"/>
              <a:cs typeface="Times New Roman" panose="02020603050405020304" pitchFamily="18" charset="0"/>
            </a:endParaRPr>
          </a:p>
          <a:p>
            <a:r>
              <a:rPr lang="ru-RU" sz="3200" dirty="0">
                <a:solidFill>
                  <a:srgbClr val="002060"/>
                </a:solidFill>
                <a:ea typeface="Segoe UI Symbol" panose="020B0502040204020203" pitchFamily="34" charset="0"/>
                <a:cs typeface="Times New Roman" panose="02020603050405020304" pitchFamily="18" charset="0"/>
              </a:rPr>
              <a:t>Методическое руководство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022C2F-513F-298F-38F5-7148B5A76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052" y="217717"/>
            <a:ext cx="1298561" cy="1054699"/>
          </a:xfrm>
          <a:prstGeom prst="rect">
            <a:avLst/>
          </a:prstGeom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id="{1FDE6F4F-3C77-9B5D-CFD7-C699B2736C1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12" r="312"/>
          <a:stretch>
            <a:fillRect/>
          </a:stretch>
        </p:blipFill>
        <p:spPr>
          <a:xfrm>
            <a:off x="431800" y="334963"/>
            <a:ext cx="1030975" cy="69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0530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B93965-8462-25E4-959D-B8C284E28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>
                <a:solidFill>
                  <a:srgbClr val="C00000"/>
                </a:solidFill>
                <a:latin typeface="+mn-lt"/>
              </a:rPr>
              <a:t>Костомаровские</a:t>
            </a:r>
            <a:r>
              <a:rPr lang="ru-RU" b="1" dirty="0">
                <a:solidFill>
                  <a:srgbClr val="C00000"/>
                </a:solidFill>
                <a:latin typeface="+mn-lt"/>
              </a:rPr>
              <a:t> чтения </a:t>
            </a:r>
            <a:br>
              <a:rPr lang="ru-RU" b="1" dirty="0">
                <a:solidFill>
                  <a:srgbClr val="C00000"/>
                </a:solidFill>
                <a:latin typeface="+mn-lt"/>
              </a:rPr>
            </a:br>
            <a:r>
              <a:rPr lang="ru-RU" b="1" dirty="0">
                <a:solidFill>
                  <a:srgbClr val="C00000"/>
                </a:solidFill>
                <a:latin typeface="+mn-lt"/>
              </a:rPr>
              <a:t>(26 мая 2025 г., онлайн)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6074CE-DE2E-A506-51BA-84B15CD8B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2576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i="1" dirty="0" err="1">
                <a:solidFill>
                  <a:srgbClr val="002060"/>
                </a:solidFill>
              </a:rPr>
              <a:t>Абишева</a:t>
            </a:r>
            <a:r>
              <a:rPr lang="ru-RU" sz="2400" i="1" dirty="0">
                <a:solidFill>
                  <a:srgbClr val="002060"/>
                </a:solidFill>
              </a:rPr>
              <a:t> С.Д.</a:t>
            </a:r>
            <a:r>
              <a:rPr lang="ru-RU" sz="2400" dirty="0">
                <a:solidFill>
                  <a:srgbClr val="002060"/>
                </a:solidFill>
              </a:rPr>
              <a:t> Цифровой портрет рецептивного цикла о временах года Абая» в международных конференциях в России (ГИРЯП, НИУ ВШЭ, Северо-Восточный федеральный университет им. М.К. Аммосова).</a:t>
            </a:r>
          </a:p>
          <a:p>
            <a:pPr marL="0" indent="0">
              <a:buNone/>
            </a:pPr>
            <a:r>
              <a:rPr lang="ru-RU" sz="2400" i="1" dirty="0" err="1">
                <a:solidFill>
                  <a:srgbClr val="002060"/>
                </a:solidFill>
              </a:rPr>
              <a:t>Хавайдарова</a:t>
            </a:r>
            <a:r>
              <a:rPr lang="ru-RU" sz="2400" i="1" dirty="0">
                <a:solidFill>
                  <a:srgbClr val="002060"/>
                </a:solidFill>
              </a:rPr>
              <a:t> М.М.</a:t>
            </a:r>
            <a:r>
              <a:rPr lang="ru-RU" sz="2400" dirty="0">
                <a:solidFill>
                  <a:srgbClr val="002060"/>
                </a:solidFill>
              </a:rPr>
              <a:t> Универсалии человеческого бытия в творчестве Абая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D21102-43AF-C1FE-2042-EC3B6246D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549" y="3546313"/>
            <a:ext cx="4009217" cy="230537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B7B520A-E0E2-EB55-A7B5-C3C9F045C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3866" y="3592232"/>
            <a:ext cx="2724541" cy="204340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49038A9-FA12-7DBB-26F3-1AF2AA1C7E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5334" y="3592232"/>
            <a:ext cx="2649565" cy="204340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0554069-28B3-5CFF-C245-62BBCAF71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052" y="217717"/>
            <a:ext cx="1298561" cy="1054699"/>
          </a:xfrm>
          <a:prstGeom prst="rect">
            <a:avLst/>
          </a:prstGeom>
        </p:spPr>
      </p:pic>
      <p:pic>
        <p:nvPicPr>
          <p:cNvPr id="6" name="Picture 11">
            <a:extLst>
              <a:ext uri="{FF2B5EF4-FFF2-40B4-BE49-F238E27FC236}">
                <a16:creationId xmlns:a16="http://schemas.microsoft.com/office/drawing/2014/main" id="{3F7F1790-7677-39A0-5B4C-871A29AF6A9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12" r="312"/>
          <a:stretch>
            <a:fillRect/>
          </a:stretch>
        </p:blipFill>
        <p:spPr>
          <a:xfrm>
            <a:off x="431800" y="334963"/>
            <a:ext cx="1030975" cy="69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0541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E2F2B1-8909-6DCC-C5FB-8B6844D00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+mn-lt"/>
              </a:rPr>
              <a:t>Конференция в Эстонии </a:t>
            </a:r>
            <a:br>
              <a:rPr lang="ru-RU" b="1" dirty="0">
                <a:solidFill>
                  <a:srgbClr val="C00000"/>
                </a:solidFill>
                <a:latin typeface="+mn-lt"/>
              </a:rPr>
            </a:br>
            <a:r>
              <a:rPr lang="ru-RU" b="1" dirty="0">
                <a:solidFill>
                  <a:srgbClr val="C00000"/>
                </a:solidFill>
                <a:latin typeface="+mn-lt"/>
              </a:rPr>
              <a:t>(29 мая – 1 июня 2025 г., офлайн)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F1E3180-C1AA-1AF1-9DE6-CB7A9B72EF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41943" b="17076"/>
          <a:stretch/>
        </p:blipFill>
        <p:spPr>
          <a:xfrm>
            <a:off x="349757" y="2055869"/>
            <a:ext cx="3629946" cy="197426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EF3E3D3-BC29-5AE5-216B-3A69F7368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3704" y="2462742"/>
            <a:ext cx="4266232" cy="306382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DCE96D-9C55-2E7B-AE34-A81D2A6E93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0737" y="4560248"/>
            <a:ext cx="3278218" cy="214535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D2D37D-E162-905A-BC54-BC6FDCAE41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052" y="217717"/>
            <a:ext cx="1298561" cy="1054699"/>
          </a:xfrm>
          <a:prstGeom prst="rect">
            <a:avLst/>
          </a:prstGeom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id="{ECA9F285-C31B-D93B-5F30-8AAB90C13E9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12" r="312"/>
          <a:stretch>
            <a:fillRect/>
          </a:stretch>
        </p:blipFill>
        <p:spPr>
          <a:xfrm>
            <a:off x="431800" y="334963"/>
            <a:ext cx="1030975" cy="69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27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A66558-7FD3-3075-82DF-9FC902459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+mn-lt"/>
              </a:rPr>
              <a:t>Конференция в Польше </a:t>
            </a:r>
            <a:br>
              <a:rPr lang="ru-RU" b="1" dirty="0">
                <a:solidFill>
                  <a:srgbClr val="C00000"/>
                </a:solidFill>
                <a:latin typeface="+mn-lt"/>
              </a:rPr>
            </a:br>
            <a:r>
              <a:rPr lang="ru-RU" b="1" dirty="0">
                <a:solidFill>
                  <a:srgbClr val="C00000"/>
                </a:solidFill>
                <a:latin typeface="+mn-lt"/>
              </a:rPr>
              <a:t>(18-21 июня 2025 г., офлайн)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6B721EB-1982-8174-0953-4A8D9367EF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6361" y="2228807"/>
            <a:ext cx="2168359" cy="275620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5F09713-F9D1-4F26-B4F7-32B714499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2126" y="2842053"/>
            <a:ext cx="3704007" cy="302151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DDADFEF-3518-49B0-EEAA-9D8615D7F0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3405" y="2228806"/>
            <a:ext cx="3083272" cy="275620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D58065-0601-5A43-07A5-73D239CE1C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052" y="217717"/>
            <a:ext cx="1298561" cy="1054699"/>
          </a:xfrm>
          <a:prstGeom prst="rect">
            <a:avLst/>
          </a:prstGeom>
        </p:spPr>
      </p:pic>
      <p:pic>
        <p:nvPicPr>
          <p:cNvPr id="4" name="Picture 11">
            <a:extLst>
              <a:ext uri="{FF2B5EF4-FFF2-40B4-BE49-F238E27FC236}">
                <a16:creationId xmlns:a16="http://schemas.microsoft.com/office/drawing/2014/main" id="{69FB2CB0-2958-9AD3-B391-1FCEE9319EA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12" r="312"/>
          <a:stretch>
            <a:fillRect/>
          </a:stretch>
        </p:blipFill>
        <p:spPr>
          <a:xfrm>
            <a:off x="431800" y="334963"/>
            <a:ext cx="1030975" cy="69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7987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9E9CEA-21BD-E366-EA5B-B24619446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b="1" dirty="0">
                <a:solidFill>
                  <a:srgbClr val="C00000"/>
                </a:solidFill>
                <a:latin typeface="+mn-lt"/>
              </a:rPr>
              <a:t>Посещение Центра Абая в Вашингтоне (12-25 октября 2025 г.)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F6AFD35-886C-61A2-B2D2-4FECEBA0CF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98248" y="2010194"/>
            <a:ext cx="5375783" cy="366247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461A467-6F96-690C-1483-C04F38311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334" y="2010193"/>
            <a:ext cx="2984066" cy="366247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F8AA22-9831-1E24-B58A-3762C70726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556" y="195792"/>
            <a:ext cx="1297287" cy="1056662"/>
          </a:xfrm>
          <a:prstGeom prst="rect">
            <a:avLst/>
          </a:prstGeom>
        </p:spPr>
      </p:pic>
      <p:pic>
        <p:nvPicPr>
          <p:cNvPr id="6" name="Picture 11">
            <a:extLst>
              <a:ext uri="{FF2B5EF4-FFF2-40B4-BE49-F238E27FC236}">
                <a16:creationId xmlns:a16="http://schemas.microsoft.com/office/drawing/2014/main" id="{B62AF778-639F-56E8-EF16-FB28F6912DC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12" r="312"/>
          <a:stretch>
            <a:fillRect/>
          </a:stretch>
        </p:blipFill>
        <p:spPr>
          <a:xfrm>
            <a:off x="322711" y="329936"/>
            <a:ext cx="1030975" cy="69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65431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596</Words>
  <Application>Microsoft Office PowerPoint</Application>
  <PresentationFormat>Широкоэкранный</PresentationFormat>
  <Paragraphs>65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SimSun</vt:lpstr>
      <vt:lpstr>Arial</vt:lpstr>
      <vt:lpstr>Calibri</vt:lpstr>
      <vt:lpstr>Calibri Light</vt:lpstr>
      <vt:lpstr>Segoe UI Symbol</vt:lpstr>
      <vt:lpstr>Тема Office</vt:lpstr>
      <vt:lpstr>Abai 180: Digital Renaissance</vt:lpstr>
      <vt:lpstr>Сведения</vt:lpstr>
      <vt:lpstr>Конкурс «Абай в цифровом мире» </vt:lpstr>
      <vt:lpstr> Scopus </vt:lpstr>
      <vt:lpstr>Статьи</vt:lpstr>
      <vt:lpstr>Костомаровские чтения  (26 мая 2025 г., онлайн)</vt:lpstr>
      <vt:lpstr>Конференция в Эстонии  (29 мая – 1 июня 2025 г., офлайн)</vt:lpstr>
      <vt:lpstr>Конференция в Польше  (18-21 июня 2025 г., офлайн)</vt:lpstr>
      <vt:lpstr>Посещение Центра Абая в Вашингтоне (12-25 октября 2025 г.)</vt:lpstr>
      <vt:lpstr>Командировка в Туринский Университет</vt:lpstr>
      <vt:lpstr> КАЗНПУ АБАЯ – ТУРИНСКИЙ УНИВЕРСИТЕТ   </vt:lpstr>
      <vt:lpstr>Подкасты (на русском языке) </vt:lpstr>
      <vt:lpstr>Литературная гостиная                                                «Я открыл для себя поэта...»   </vt:lpstr>
      <vt:lpstr>«Уголок Абая» в России</vt:lpstr>
      <vt:lpstr>                       «На волне Абая»</vt:lpstr>
      <vt:lpstr>Участие в Форуме  «Наследие Абая (1-5 декабря 2025 г.)</vt:lpstr>
      <vt:lpstr>Сайт проекта hptts://abairepresent.kz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Abai 180: Digital Renaissance</dc:title>
  <dc:creator>user</dc:creator>
  <cp:lastModifiedBy>Сауле Абишева</cp:lastModifiedBy>
  <cp:revision>30</cp:revision>
  <dcterms:created xsi:type="dcterms:W3CDTF">2026-01-13T09:44:57Z</dcterms:created>
  <dcterms:modified xsi:type="dcterms:W3CDTF">2026-01-15T12:20:40Z</dcterms:modified>
</cp:coreProperties>
</file>